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0" r:id="rId1"/>
  </p:sldMasterIdLst>
  <p:notesMasterIdLst>
    <p:notesMasterId r:id="rId227"/>
  </p:notesMasterIdLst>
  <p:handoutMasterIdLst>
    <p:handoutMasterId r:id="rId228"/>
  </p:handoutMasterIdLst>
  <p:sldIdLst>
    <p:sldId id="320" r:id="rId2"/>
    <p:sldId id="461" r:id="rId3"/>
    <p:sldId id="462" r:id="rId4"/>
    <p:sldId id="463" r:id="rId5"/>
    <p:sldId id="464" r:id="rId6"/>
    <p:sldId id="465" r:id="rId7"/>
    <p:sldId id="354" r:id="rId8"/>
    <p:sldId id="375" r:id="rId9"/>
    <p:sldId id="486" r:id="rId10"/>
    <p:sldId id="355" r:id="rId11"/>
    <p:sldId id="357" r:id="rId12"/>
    <p:sldId id="358" r:id="rId13"/>
    <p:sldId id="421" r:id="rId14"/>
    <p:sldId id="361" r:id="rId15"/>
    <p:sldId id="362" r:id="rId16"/>
    <p:sldId id="422" r:id="rId17"/>
    <p:sldId id="365" r:id="rId18"/>
    <p:sldId id="366" r:id="rId19"/>
    <p:sldId id="367" r:id="rId20"/>
    <p:sldId id="423" r:id="rId21"/>
    <p:sldId id="468" r:id="rId22"/>
    <p:sldId id="487" r:id="rId23"/>
    <p:sldId id="371" r:id="rId24"/>
    <p:sldId id="373" r:id="rId25"/>
    <p:sldId id="374" r:id="rId26"/>
    <p:sldId id="376" r:id="rId27"/>
    <p:sldId id="377" r:id="rId28"/>
    <p:sldId id="378" r:id="rId29"/>
    <p:sldId id="379" r:id="rId30"/>
    <p:sldId id="380" r:id="rId31"/>
    <p:sldId id="382" r:id="rId32"/>
    <p:sldId id="384" r:id="rId33"/>
    <p:sldId id="385" r:id="rId34"/>
    <p:sldId id="388" r:id="rId35"/>
    <p:sldId id="389" r:id="rId36"/>
    <p:sldId id="424" r:id="rId37"/>
    <p:sldId id="392" r:id="rId38"/>
    <p:sldId id="393" r:id="rId39"/>
    <p:sldId id="394" r:id="rId40"/>
    <p:sldId id="395" r:id="rId41"/>
    <p:sldId id="396" r:id="rId42"/>
    <p:sldId id="397" r:id="rId43"/>
    <p:sldId id="399" r:id="rId44"/>
    <p:sldId id="425" r:id="rId45"/>
    <p:sldId id="485" r:id="rId46"/>
    <p:sldId id="403" r:id="rId47"/>
    <p:sldId id="404" r:id="rId48"/>
    <p:sldId id="406" r:id="rId49"/>
    <p:sldId id="407" r:id="rId50"/>
    <p:sldId id="408" r:id="rId51"/>
    <p:sldId id="409" r:id="rId52"/>
    <p:sldId id="411" r:id="rId53"/>
    <p:sldId id="412" r:id="rId54"/>
    <p:sldId id="426" r:id="rId55"/>
    <p:sldId id="477" r:id="rId56"/>
    <p:sldId id="416" r:id="rId57"/>
    <p:sldId id="417" r:id="rId58"/>
    <p:sldId id="419" r:id="rId59"/>
    <p:sldId id="491" r:id="rId60"/>
    <p:sldId id="492" r:id="rId61"/>
    <p:sldId id="493" r:id="rId62"/>
    <p:sldId id="494" r:id="rId63"/>
    <p:sldId id="495" r:id="rId64"/>
    <p:sldId id="497" r:id="rId65"/>
    <p:sldId id="498" r:id="rId66"/>
    <p:sldId id="499" r:id="rId67"/>
    <p:sldId id="500" r:id="rId68"/>
    <p:sldId id="502" r:id="rId69"/>
    <p:sldId id="503" r:id="rId70"/>
    <p:sldId id="504" r:id="rId71"/>
    <p:sldId id="506" r:id="rId72"/>
    <p:sldId id="507" r:id="rId73"/>
    <p:sldId id="508" r:id="rId74"/>
    <p:sldId id="509" r:id="rId75"/>
    <p:sldId id="510" r:id="rId76"/>
    <p:sldId id="511" r:id="rId77"/>
    <p:sldId id="512" r:id="rId78"/>
    <p:sldId id="513" r:id="rId79"/>
    <p:sldId id="514" r:id="rId80"/>
    <p:sldId id="515" r:id="rId81"/>
    <p:sldId id="516" r:id="rId82"/>
    <p:sldId id="517" r:id="rId83"/>
    <p:sldId id="518" r:id="rId84"/>
    <p:sldId id="519" r:id="rId85"/>
    <p:sldId id="520" r:id="rId86"/>
    <p:sldId id="521" r:id="rId87"/>
    <p:sldId id="522" r:id="rId88"/>
    <p:sldId id="523" r:id="rId89"/>
    <p:sldId id="524" r:id="rId90"/>
    <p:sldId id="525" r:id="rId91"/>
    <p:sldId id="526" r:id="rId92"/>
    <p:sldId id="530" r:id="rId93"/>
    <p:sldId id="531" r:id="rId94"/>
    <p:sldId id="532" r:id="rId95"/>
    <p:sldId id="533" r:id="rId96"/>
    <p:sldId id="534" r:id="rId97"/>
    <p:sldId id="535" r:id="rId98"/>
    <p:sldId id="536" r:id="rId99"/>
    <p:sldId id="537" r:id="rId100"/>
    <p:sldId id="538" r:id="rId101"/>
    <p:sldId id="539" r:id="rId102"/>
    <p:sldId id="540" r:id="rId103"/>
    <p:sldId id="541" r:id="rId104"/>
    <p:sldId id="542" r:id="rId105"/>
    <p:sldId id="543" r:id="rId106"/>
    <p:sldId id="544" r:id="rId107"/>
    <p:sldId id="545" r:id="rId108"/>
    <p:sldId id="546" r:id="rId109"/>
    <p:sldId id="547" r:id="rId110"/>
    <p:sldId id="548" r:id="rId111"/>
    <p:sldId id="549" r:id="rId112"/>
    <p:sldId id="550" r:id="rId113"/>
    <p:sldId id="551" r:id="rId114"/>
    <p:sldId id="552" r:id="rId115"/>
    <p:sldId id="553" r:id="rId116"/>
    <p:sldId id="555" r:id="rId117"/>
    <p:sldId id="556" r:id="rId118"/>
    <p:sldId id="557" r:id="rId119"/>
    <p:sldId id="558" r:id="rId120"/>
    <p:sldId id="559" r:id="rId121"/>
    <p:sldId id="560" r:id="rId122"/>
    <p:sldId id="561" r:id="rId123"/>
    <p:sldId id="562" r:id="rId124"/>
    <p:sldId id="563" r:id="rId125"/>
    <p:sldId id="564" r:id="rId126"/>
    <p:sldId id="565" r:id="rId127"/>
    <p:sldId id="566" r:id="rId128"/>
    <p:sldId id="567" r:id="rId129"/>
    <p:sldId id="569" r:id="rId130"/>
    <p:sldId id="570" r:id="rId131"/>
    <p:sldId id="571" r:id="rId132"/>
    <p:sldId id="572" r:id="rId133"/>
    <p:sldId id="574" r:id="rId134"/>
    <p:sldId id="575" r:id="rId135"/>
    <p:sldId id="584" r:id="rId136"/>
    <p:sldId id="586" r:id="rId137"/>
    <p:sldId id="587" r:id="rId138"/>
    <p:sldId id="589" r:id="rId139"/>
    <p:sldId id="590" r:id="rId140"/>
    <p:sldId id="591" r:id="rId141"/>
    <p:sldId id="592" r:id="rId142"/>
    <p:sldId id="593" r:id="rId143"/>
    <p:sldId id="595" r:id="rId144"/>
    <p:sldId id="597" r:id="rId145"/>
    <p:sldId id="598" r:id="rId146"/>
    <p:sldId id="599" r:id="rId147"/>
    <p:sldId id="600" r:id="rId148"/>
    <p:sldId id="602" r:id="rId149"/>
    <p:sldId id="604" r:id="rId150"/>
    <p:sldId id="606" r:id="rId151"/>
    <p:sldId id="607" r:id="rId152"/>
    <p:sldId id="609" r:id="rId153"/>
    <p:sldId id="611" r:id="rId154"/>
    <p:sldId id="612" r:id="rId155"/>
    <p:sldId id="613" r:id="rId156"/>
    <p:sldId id="614" r:id="rId157"/>
    <p:sldId id="616" r:id="rId158"/>
    <p:sldId id="617" r:id="rId159"/>
    <p:sldId id="625" r:id="rId160"/>
    <p:sldId id="626" r:id="rId161"/>
    <p:sldId id="627" r:id="rId162"/>
    <p:sldId id="628" r:id="rId163"/>
    <p:sldId id="629" r:id="rId164"/>
    <p:sldId id="630" r:id="rId165"/>
    <p:sldId id="631" r:id="rId166"/>
    <p:sldId id="632" r:id="rId167"/>
    <p:sldId id="633" r:id="rId168"/>
    <p:sldId id="634" r:id="rId169"/>
    <p:sldId id="635" r:id="rId170"/>
    <p:sldId id="636" r:id="rId171"/>
    <p:sldId id="637" r:id="rId172"/>
    <p:sldId id="638" r:id="rId173"/>
    <p:sldId id="639" r:id="rId174"/>
    <p:sldId id="640" r:id="rId175"/>
    <p:sldId id="641" r:id="rId176"/>
    <p:sldId id="642" r:id="rId177"/>
    <p:sldId id="643" r:id="rId178"/>
    <p:sldId id="644" r:id="rId179"/>
    <p:sldId id="645" r:id="rId180"/>
    <p:sldId id="646" r:id="rId181"/>
    <p:sldId id="647" r:id="rId182"/>
    <p:sldId id="648" r:id="rId183"/>
    <p:sldId id="649" r:id="rId184"/>
    <p:sldId id="650" r:id="rId185"/>
    <p:sldId id="651" r:id="rId186"/>
    <p:sldId id="652" r:id="rId187"/>
    <p:sldId id="653" r:id="rId188"/>
    <p:sldId id="654" r:id="rId189"/>
    <p:sldId id="655" r:id="rId190"/>
    <p:sldId id="656" r:id="rId191"/>
    <p:sldId id="657" r:id="rId192"/>
    <p:sldId id="658" r:id="rId193"/>
    <p:sldId id="659" r:id="rId194"/>
    <p:sldId id="660" r:id="rId195"/>
    <p:sldId id="661" r:id="rId196"/>
    <p:sldId id="662" r:id="rId197"/>
    <p:sldId id="663" r:id="rId198"/>
    <p:sldId id="664" r:id="rId199"/>
    <p:sldId id="665" r:id="rId200"/>
    <p:sldId id="666" r:id="rId201"/>
    <p:sldId id="667" r:id="rId202"/>
    <p:sldId id="668" r:id="rId203"/>
    <p:sldId id="669" r:id="rId204"/>
    <p:sldId id="670" r:id="rId205"/>
    <p:sldId id="671" r:id="rId206"/>
    <p:sldId id="672" r:id="rId207"/>
    <p:sldId id="673" r:id="rId208"/>
    <p:sldId id="674" r:id="rId209"/>
    <p:sldId id="675" r:id="rId210"/>
    <p:sldId id="676" r:id="rId211"/>
    <p:sldId id="677" r:id="rId212"/>
    <p:sldId id="678" r:id="rId213"/>
    <p:sldId id="679" r:id="rId214"/>
    <p:sldId id="680" r:id="rId215"/>
    <p:sldId id="681" r:id="rId216"/>
    <p:sldId id="682" r:id="rId217"/>
    <p:sldId id="683" r:id="rId218"/>
    <p:sldId id="684" r:id="rId219"/>
    <p:sldId id="685" r:id="rId220"/>
    <p:sldId id="686" r:id="rId221"/>
    <p:sldId id="687" r:id="rId222"/>
    <p:sldId id="688" r:id="rId223"/>
    <p:sldId id="689" r:id="rId224"/>
    <p:sldId id="690" r:id="rId225"/>
    <p:sldId id="691" r:id="rId226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AF2E"/>
    <a:srgbClr val="FFFFFF"/>
    <a:srgbClr val="EBFFD2"/>
    <a:srgbClr val="A4F6F0"/>
    <a:srgbClr val="E8FFC8"/>
    <a:srgbClr val="FAF7C8"/>
    <a:srgbClr val="FAF8C8"/>
    <a:srgbClr val="F5FFC2"/>
    <a:srgbClr val="EBFFDC"/>
    <a:srgbClr val="FAF8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53" autoAdjust="0"/>
    <p:restoredTop sz="94660" autoAdjust="0"/>
  </p:normalViewPr>
  <p:slideViewPr>
    <p:cSldViewPr>
      <p:cViewPr varScale="1">
        <p:scale>
          <a:sx n="70" d="100"/>
          <a:sy n="70" d="100"/>
        </p:scale>
        <p:origin x="129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1998" y="-84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27" Type="http://schemas.openxmlformats.org/officeDocument/2006/relationships/notesMaster" Target="notesMasters/notesMaster1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handoutMaster" Target="handoutMasters/handout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presProps" Target="presProps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viewProps" Target="view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231" Type="http://schemas.openxmlformats.org/officeDocument/2006/relationships/theme" Target="theme/theme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25.xml"/><Relationship Id="rId18" Type="http://schemas.openxmlformats.org/officeDocument/2006/relationships/slide" Target="slides/slide31.xml"/><Relationship Id="rId26" Type="http://schemas.openxmlformats.org/officeDocument/2006/relationships/slide" Target="slides/slide45.xml"/><Relationship Id="rId39" Type="http://schemas.openxmlformats.org/officeDocument/2006/relationships/slide" Target="slides/slide67.xml"/><Relationship Id="rId3" Type="http://schemas.openxmlformats.org/officeDocument/2006/relationships/slide" Target="slides/slide4.xml"/><Relationship Id="rId21" Type="http://schemas.openxmlformats.org/officeDocument/2006/relationships/slide" Target="slides/slide34.xml"/><Relationship Id="rId34" Type="http://schemas.openxmlformats.org/officeDocument/2006/relationships/slide" Target="slides/slide60.xml"/><Relationship Id="rId42" Type="http://schemas.openxmlformats.org/officeDocument/2006/relationships/slide" Target="slides/slide75.xml"/><Relationship Id="rId47" Type="http://schemas.openxmlformats.org/officeDocument/2006/relationships/slide" Target="slides/slide80.xml"/><Relationship Id="rId50" Type="http://schemas.openxmlformats.org/officeDocument/2006/relationships/slide" Target="slides/slide83.xml"/><Relationship Id="rId7" Type="http://schemas.openxmlformats.org/officeDocument/2006/relationships/slide" Target="slides/slide9.xml"/><Relationship Id="rId12" Type="http://schemas.openxmlformats.org/officeDocument/2006/relationships/slide" Target="slides/slide24.xml"/><Relationship Id="rId17" Type="http://schemas.openxmlformats.org/officeDocument/2006/relationships/slide" Target="slides/slide29.xml"/><Relationship Id="rId25" Type="http://schemas.openxmlformats.org/officeDocument/2006/relationships/slide" Target="slides/slide40.xml"/><Relationship Id="rId33" Type="http://schemas.openxmlformats.org/officeDocument/2006/relationships/slide" Target="slides/slide58.xml"/><Relationship Id="rId38" Type="http://schemas.openxmlformats.org/officeDocument/2006/relationships/slide" Target="slides/slide66.xml"/><Relationship Id="rId46" Type="http://schemas.openxmlformats.org/officeDocument/2006/relationships/slide" Target="slides/slide79.xml"/><Relationship Id="rId2" Type="http://schemas.openxmlformats.org/officeDocument/2006/relationships/slide" Target="slides/slide3.xml"/><Relationship Id="rId16" Type="http://schemas.openxmlformats.org/officeDocument/2006/relationships/slide" Target="slides/slide28.xml"/><Relationship Id="rId20" Type="http://schemas.openxmlformats.org/officeDocument/2006/relationships/slide" Target="slides/slide33.xml"/><Relationship Id="rId29" Type="http://schemas.openxmlformats.org/officeDocument/2006/relationships/slide" Target="slides/slide49.xml"/><Relationship Id="rId41" Type="http://schemas.openxmlformats.org/officeDocument/2006/relationships/slide" Target="slides/slide71.xml"/><Relationship Id="rId1" Type="http://schemas.openxmlformats.org/officeDocument/2006/relationships/slide" Target="slides/slide2.xml"/><Relationship Id="rId6" Type="http://schemas.openxmlformats.org/officeDocument/2006/relationships/slide" Target="slides/slide8.xml"/><Relationship Id="rId11" Type="http://schemas.openxmlformats.org/officeDocument/2006/relationships/slide" Target="slides/slide23.xml"/><Relationship Id="rId24" Type="http://schemas.openxmlformats.org/officeDocument/2006/relationships/slide" Target="slides/slide39.xml"/><Relationship Id="rId32" Type="http://schemas.openxmlformats.org/officeDocument/2006/relationships/slide" Target="slides/slide57.xml"/><Relationship Id="rId37" Type="http://schemas.openxmlformats.org/officeDocument/2006/relationships/slide" Target="slides/slide65.xml"/><Relationship Id="rId40" Type="http://schemas.openxmlformats.org/officeDocument/2006/relationships/slide" Target="slides/slide68.xml"/><Relationship Id="rId45" Type="http://schemas.openxmlformats.org/officeDocument/2006/relationships/slide" Target="slides/slide78.xml"/><Relationship Id="rId5" Type="http://schemas.openxmlformats.org/officeDocument/2006/relationships/slide" Target="slides/slide6.xml"/><Relationship Id="rId15" Type="http://schemas.openxmlformats.org/officeDocument/2006/relationships/slide" Target="slides/slide27.xml"/><Relationship Id="rId23" Type="http://schemas.openxmlformats.org/officeDocument/2006/relationships/slide" Target="slides/slide38.xml"/><Relationship Id="rId28" Type="http://schemas.openxmlformats.org/officeDocument/2006/relationships/slide" Target="slides/slide48.xml"/><Relationship Id="rId36" Type="http://schemas.openxmlformats.org/officeDocument/2006/relationships/slide" Target="slides/slide64.xml"/><Relationship Id="rId49" Type="http://schemas.openxmlformats.org/officeDocument/2006/relationships/slide" Target="slides/slide82.xml"/><Relationship Id="rId10" Type="http://schemas.openxmlformats.org/officeDocument/2006/relationships/slide" Target="slides/slide18.xml"/><Relationship Id="rId19" Type="http://schemas.openxmlformats.org/officeDocument/2006/relationships/slide" Target="slides/slide32.xml"/><Relationship Id="rId31" Type="http://schemas.openxmlformats.org/officeDocument/2006/relationships/slide" Target="slides/slide56.xml"/><Relationship Id="rId44" Type="http://schemas.openxmlformats.org/officeDocument/2006/relationships/slide" Target="slides/slide77.xml"/><Relationship Id="rId4" Type="http://schemas.openxmlformats.org/officeDocument/2006/relationships/slide" Target="slides/slide5.xml"/><Relationship Id="rId9" Type="http://schemas.openxmlformats.org/officeDocument/2006/relationships/slide" Target="slides/slide17.xml"/><Relationship Id="rId14" Type="http://schemas.openxmlformats.org/officeDocument/2006/relationships/slide" Target="slides/slide26.xml"/><Relationship Id="rId22" Type="http://schemas.openxmlformats.org/officeDocument/2006/relationships/slide" Target="slides/slide37.xml"/><Relationship Id="rId27" Type="http://schemas.openxmlformats.org/officeDocument/2006/relationships/slide" Target="slides/slide46.xml"/><Relationship Id="rId30" Type="http://schemas.openxmlformats.org/officeDocument/2006/relationships/slide" Target="slides/slide50.xml"/><Relationship Id="rId35" Type="http://schemas.openxmlformats.org/officeDocument/2006/relationships/slide" Target="slides/slide61.xml"/><Relationship Id="rId43" Type="http://schemas.openxmlformats.org/officeDocument/2006/relationships/slide" Target="slides/slide76.xml"/><Relationship Id="rId48" Type="http://schemas.openxmlformats.org/officeDocument/2006/relationships/slide" Target="slides/slide81.xml"/><Relationship Id="rId8" Type="http://schemas.openxmlformats.org/officeDocument/2006/relationships/slide" Target="slides/slide14.xml"/><Relationship Id="rId51" Type="http://schemas.openxmlformats.org/officeDocument/2006/relationships/slide" Target="slides/slide10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15F589-53FA-4308-A591-28A8C2968B35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</dgm:pt>
    <dgm:pt modelId="{608A1EC2-01AF-4247-A15B-978D125804F9}">
      <dgm:prSet/>
      <dgm:spPr>
        <a:solidFill>
          <a:schemeClr val="accent5">
            <a:lumMod val="60000"/>
            <a:lumOff val="40000"/>
            <a:alpha val="3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b="1" i="0" u="none" strike="noStrike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DHTML</a:t>
          </a:r>
          <a:endParaRPr kumimoji="1" lang="bg-BG" b="1" i="0" u="none" strike="noStrike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828AE73B-BCEF-45B7-830B-D2E0F368485A}" type="parTrans" cxnId="{52FDC435-07B5-45D0-914D-3D47F7B79D1C}">
      <dgm:prSet/>
      <dgm:spPr/>
      <dgm:t>
        <a:bodyPr/>
        <a:lstStyle/>
        <a:p>
          <a:endParaRPr lang="bg-BG"/>
        </a:p>
      </dgm:t>
    </dgm:pt>
    <dgm:pt modelId="{904612A0-09C3-49F1-84A7-A5F9334ECF08}" type="sibTrans" cxnId="{52FDC435-07B5-45D0-914D-3D47F7B79D1C}">
      <dgm:prSet/>
      <dgm:spPr/>
      <dgm:t>
        <a:bodyPr/>
        <a:lstStyle/>
        <a:p>
          <a:endParaRPr lang="bg-BG"/>
        </a:p>
      </dgm:t>
    </dgm:pt>
    <dgm:pt modelId="{F11842CF-EC60-488E-9D4F-0DFED0CB0380}">
      <dgm:prSet/>
      <dgm:spPr>
        <a:solidFill>
          <a:schemeClr val="accent5">
            <a:lumMod val="60000"/>
            <a:lumOff val="40000"/>
            <a:alpha val="3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b="1" i="0" u="none" strike="noStrike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XHTML</a:t>
          </a:r>
          <a:endParaRPr kumimoji="1" lang="bg-BG" b="1" i="0" u="none" strike="noStrike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5263E22A-86A7-4D05-BF79-78924EC4E0A3}" type="parTrans" cxnId="{38E31C0F-5319-4D84-B9EC-7EF743D6089A}">
      <dgm:prSet/>
      <dgm:spPr>
        <a:solidFill>
          <a:schemeClr val="tx1">
            <a:lumMod val="40000"/>
            <a:lumOff val="6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endParaRPr lang="bg-BG"/>
        </a:p>
      </dgm:t>
    </dgm:pt>
    <dgm:pt modelId="{378126A9-9473-46E7-B496-C7F79200FC74}" type="sibTrans" cxnId="{38E31C0F-5319-4D84-B9EC-7EF743D6089A}">
      <dgm:prSet/>
      <dgm:spPr/>
      <dgm:t>
        <a:bodyPr/>
        <a:lstStyle/>
        <a:p>
          <a:endParaRPr lang="bg-BG"/>
        </a:p>
      </dgm:t>
    </dgm:pt>
    <dgm:pt modelId="{D7329EF1-07F8-4005-AE62-EAC2F38A0754}">
      <dgm:prSet/>
      <dgm:spPr>
        <a:solidFill>
          <a:schemeClr val="accent5">
            <a:lumMod val="60000"/>
            <a:lumOff val="40000"/>
            <a:alpha val="3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b="1" i="0" u="none" strike="noStrike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CSS</a:t>
          </a:r>
          <a:endParaRPr kumimoji="1" lang="bg-BG" b="1" i="0" u="none" strike="noStrike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A4AAF88C-2F9E-4D8B-8972-305B152AE0D7}" type="parTrans" cxnId="{893DBBBD-06EC-4021-B42A-0557D6AD8DAA}">
      <dgm:prSet/>
      <dgm:spPr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endParaRPr lang="bg-BG"/>
        </a:p>
      </dgm:t>
    </dgm:pt>
    <dgm:pt modelId="{5696FE6E-187F-439A-8990-078E720F3D2A}" type="sibTrans" cxnId="{893DBBBD-06EC-4021-B42A-0557D6AD8DAA}">
      <dgm:prSet/>
      <dgm:spPr/>
      <dgm:t>
        <a:bodyPr/>
        <a:lstStyle/>
        <a:p>
          <a:endParaRPr lang="bg-BG"/>
        </a:p>
      </dgm:t>
    </dgm:pt>
    <dgm:pt modelId="{7C7AC4B4-D3B9-4CC2-B87A-839316F25AF2}">
      <dgm:prSet/>
      <dgm:spPr>
        <a:solidFill>
          <a:schemeClr val="accent5">
            <a:lumMod val="60000"/>
            <a:lumOff val="40000"/>
            <a:alpha val="3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b="1" i="0" u="none" strike="noStrike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JavaScript</a:t>
          </a:r>
          <a:endParaRPr kumimoji="1" lang="bg-BG" b="1" i="0" u="none" strike="noStrike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9B8098CB-6BB8-4AC2-B11B-D5E6DFCC87EB}" type="parTrans" cxnId="{A85D2821-C08F-4ADE-A6D1-E343CC70CCE9}">
      <dgm:prSet/>
      <dgm:spPr>
        <a:solidFill>
          <a:schemeClr val="tx1">
            <a:lumMod val="40000"/>
            <a:lumOff val="6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endParaRPr lang="bg-BG"/>
        </a:p>
      </dgm:t>
    </dgm:pt>
    <dgm:pt modelId="{677C916D-FD1F-4DD9-9D02-79DEB8374ECC}" type="sibTrans" cxnId="{A85D2821-C08F-4ADE-A6D1-E343CC70CCE9}">
      <dgm:prSet/>
      <dgm:spPr/>
      <dgm:t>
        <a:bodyPr/>
        <a:lstStyle/>
        <a:p>
          <a:endParaRPr lang="bg-BG"/>
        </a:p>
      </dgm:t>
    </dgm:pt>
    <dgm:pt modelId="{B7609963-D7B9-4B17-AF9E-F6B62543970C}">
      <dgm:prSet/>
      <dgm:spPr>
        <a:solidFill>
          <a:schemeClr val="accent5">
            <a:lumMod val="60000"/>
            <a:lumOff val="40000"/>
            <a:alpha val="3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b="1" i="0" u="none" strike="noStrike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DOM</a:t>
          </a:r>
          <a:endParaRPr kumimoji="1" lang="bg-BG" b="1" i="0" u="none" strike="noStrike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0AB9111E-23F7-47BC-9307-7D65CADBF6D7}" type="parTrans" cxnId="{122BB43D-C82A-4A98-B27B-9FA079FAE1D9}">
      <dgm:prSet/>
      <dgm:spPr>
        <a:solidFill>
          <a:schemeClr val="tx1">
            <a:lumMod val="40000"/>
            <a:lumOff val="6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endParaRPr lang="bg-BG"/>
        </a:p>
      </dgm:t>
    </dgm:pt>
    <dgm:pt modelId="{9593D17D-562E-42ED-9DB7-9BEC28666928}" type="sibTrans" cxnId="{122BB43D-C82A-4A98-B27B-9FA079FAE1D9}">
      <dgm:prSet/>
      <dgm:spPr/>
      <dgm:t>
        <a:bodyPr/>
        <a:lstStyle/>
        <a:p>
          <a:endParaRPr lang="bg-BG"/>
        </a:p>
      </dgm:t>
    </dgm:pt>
    <dgm:pt modelId="{FA41F8B3-D593-47C9-A931-F79544E76C04}" type="pres">
      <dgm:prSet presAssocID="{DD15F589-53FA-4308-A591-28A8C2968B3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876C163-5C32-42B3-8D5D-16E15B8DBB2B}" type="pres">
      <dgm:prSet presAssocID="{608A1EC2-01AF-4247-A15B-978D125804F9}" presName="hierRoot1" presStyleCnt="0">
        <dgm:presLayoutVars>
          <dgm:hierBranch/>
        </dgm:presLayoutVars>
      </dgm:prSet>
      <dgm:spPr/>
    </dgm:pt>
    <dgm:pt modelId="{A929C0FD-7584-4926-BCB9-FE67EB0E1C1C}" type="pres">
      <dgm:prSet presAssocID="{608A1EC2-01AF-4247-A15B-978D125804F9}" presName="rootComposite1" presStyleCnt="0"/>
      <dgm:spPr/>
    </dgm:pt>
    <dgm:pt modelId="{3FACA039-696D-4C69-9B35-11AADEC858A2}" type="pres">
      <dgm:prSet presAssocID="{608A1EC2-01AF-4247-A15B-978D125804F9}" presName="rootText1" presStyleLbl="node0" presStyleIdx="0" presStyleCnt="1" custScaleY="72520" custLinFactNeighborX="1291" custLinFactNeighborY="-10977">
        <dgm:presLayoutVars>
          <dgm:chPref val="3"/>
        </dgm:presLayoutVars>
      </dgm:prSet>
      <dgm:spPr/>
      <dgm:t>
        <a:bodyPr/>
        <a:lstStyle/>
        <a:p>
          <a:endParaRPr lang="bg-BG"/>
        </a:p>
      </dgm:t>
    </dgm:pt>
    <dgm:pt modelId="{0CEBC24F-1328-4FAC-B379-2BCA120E4D72}" type="pres">
      <dgm:prSet presAssocID="{608A1EC2-01AF-4247-A15B-978D125804F9}" presName="rootConnector1" presStyleLbl="node1" presStyleIdx="0" presStyleCnt="0"/>
      <dgm:spPr/>
      <dgm:t>
        <a:bodyPr/>
        <a:lstStyle/>
        <a:p>
          <a:endParaRPr lang="bg-BG"/>
        </a:p>
      </dgm:t>
    </dgm:pt>
    <dgm:pt modelId="{874CA8BE-F061-48CF-B676-467D315F616D}" type="pres">
      <dgm:prSet presAssocID="{608A1EC2-01AF-4247-A15B-978D125804F9}" presName="hierChild2" presStyleCnt="0"/>
      <dgm:spPr/>
    </dgm:pt>
    <dgm:pt modelId="{6F556916-3134-4938-BB1B-C7ACC88A39E8}" type="pres">
      <dgm:prSet presAssocID="{5263E22A-86A7-4D05-BF79-78924EC4E0A3}" presName="Name35" presStyleLbl="parChTrans1D2" presStyleIdx="0" presStyleCnt="4"/>
      <dgm:spPr/>
      <dgm:t>
        <a:bodyPr/>
        <a:lstStyle/>
        <a:p>
          <a:endParaRPr lang="bg-BG"/>
        </a:p>
      </dgm:t>
    </dgm:pt>
    <dgm:pt modelId="{26FE4D88-8094-40F2-A9A5-C1E40706E701}" type="pres">
      <dgm:prSet presAssocID="{F11842CF-EC60-488E-9D4F-0DFED0CB0380}" presName="hierRoot2" presStyleCnt="0">
        <dgm:presLayoutVars>
          <dgm:hierBranch/>
        </dgm:presLayoutVars>
      </dgm:prSet>
      <dgm:spPr/>
    </dgm:pt>
    <dgm:pt modelId="{88EEB339-45F0-44D3-9877-0C78F0C47C89}" type="pres">
      <dgm:prSet presAssocID="{F11842CF-EC60-488E-9D4F-0DFED0CB0380}" presName="rootComposite" presStyleCnt="0"/>
      <dgm:spPr/>
    </dgm:pt>
    <dgm:pt modelId="{228FE6FC-7259-4B67-82C5-9C0076AD3ACA}" type="pres">
      <dgm:prSet presAssocID="{F11842CF-EC60-488E-9D4F-0DFED0CB0380}" presName="rootText" presStyleLbl="node2" presStyleIdx="0" presStyleCnt="4" custScaleX="79939" custScaleY="64766" custLinFactNeighborY="2687">
        <dgm:presLayoutVars>
          <dgm:chPref val="3"/>
        </dgm:presLayoutVars>
      </dgm:prSet>
      <dgm:spPr/>
      <dgm:t>
        <a:bodyPr/>
        <a:lstStyle/>
        <a:p>
          <a:endParaRPr lang="bg-BG"/>
        </a:p>
      </dgm:t>
    </dgm:pt>
    <dgm:pt modelId="{7AC48386-9656-4EC6-8821-0F7E07CC2F1A}" type="pres">
      <dgm:prSet presAssocID="{F11842CF-EC60-488E-9D4F-0DFED0CB0380}" presName="rootConnector" presStyleLbl="node2" presStyleIdx="0" presStyleCnt="4"/>
      <dgm:spPr/>
      <dgm:t>
        <a:bodyPr/>
        <a:lstStyle/>
        <a:p>
          <a:endParaRPr lang="bg-BG"/>
        </a:p>
      </dgm:t>
    </dgm:pt>
    <dgm:pt modelId="{BB0E37DB-4683-4DD3-8E46-BC42C2FA3E6B}" type="pres">
      <dgm:prSet presAssocID="{F11842CF-EC60-488E-9D4F-0DFED0CB0380}" presName="hierChild4" presStyleCnt="0"/>
      <dgm:spPr/>
    </dgm:pt>
    <dgm:pt modelId="{8385983F-E726-4C0E-92A4-E4221A5E0E05}" type="pres">
      <dgm:prSet presAssocID="{F11842CF-EC60-488E-9D4F-0DFED0CB0380}" presName="hierChild5" presStyleCnt="0"/>
      <dgm:spPr/>
    </dgm:pt>
    <dgm:pt modelId="{7F3FFE69-D75F-44A3-893C-E8756AA89EAC}" type="pres">
      <dgm:prSet presAssocID="{A4AAF88C-2F9E-4D8B-8972-305B152AE0D7}" presName="Name35" presStyleLbl="parChTrans1D2" presStyleIdx="1" presStyleCnt="4"/>
      <dgm:spPr/>
      <dgm:t>
        <a:bodyPr/>
        <a:lstStyle/>
        <a:p>
          <a:endParaRPr lang="bg-BG"/>
        </a:p>
      </dgm:t>
    </dgm:pt>
    <dgm:pt modelId="{C86DEECA-D9D1-4A3C-B23D-7A1431CBDA95}" type="pres">
      <dgm:prSet presAssocID="{D7329EF1-07F8-4005-AE62-EAC2F38A0754}" presName="hierRoot2" presStyleCnt="0">
        <dgm:presLayoutVars>
          <dgm:hierBranch/>
        </dgm:presLayoutVars>
      </dgm:prSet>
      <dgm:spPr/>
    </dgm:pt>
    <dgm:pt modelId="{D893DD97-D419-449F-AF14-3948C1DA2F02}" type="pres">
      <dgm:prSet presAssocID="{D7329EF1-07F8-4005-AE62-EAC2F38A0754}" presName="rootComposite" presStyleCnt="0"/>
      <dgm:spPr/>
    </dgm:pt>
    <dgm:pt modelId="{1A61650A-88F6-4148-943F-62A660FF946A}" type="pres">
      <dgm:prSet presAssocID="{D7329EF1-07F8-4005-AE62-EAC2F38A0754}" presName="rootText" presStyleLbl="node2" presStyleIdx="1" presStyleCnt="4" custScaleX="75353" custScaleY="64766" custLinFactNeighborY="2687">
        <dgm:presLayoutVars>
          <dgm:chPref val="3"/>
        </dgm:presLayoutVars>
      </dgm:prSet>
      <dgm:spPr/>
      <dgm:t>
        <a:bodyPr/>
        <a:lstStyle/>
        <a:p>
          <a:endParaRPr lang="bg-BG"/>
        </a:p>
      </dgm:t>
    </dgm:pt>
    <dgm:pt modelId="{B65AC824-25E8-455D-B1AC-2FD0E904FF64}" type="pres">
      <dgm:prSet presAssocID="{D7329EF1-07F8-4005-AE62-EAC2F38A0754}" presName="rootConnector" presStyleLbl="node2" presStyleIdx="1" presStyleCnt="4"/>
      <dgm:spPr/>
      <dgm:t>
        <a:bodyPr/>
        <a:lstStyle/>
        <a:p>
          <a:endParaRPr lang="bg-BG"/>
        </a:p>
      </dgm:t>
    </dgm:pt>
    <dgm:pt modelId="{92142DBB-3F4F-4452-A8C5-D7BEF4D5E30F}" type="pres">
      <dgm:prSet presAssocID="{D7329EF1-07F8-4005-AE62-EAC2F38A0754}" presName="hierChild4" presStyleCnt="0"/>
      <dgm:spPr/>
    </dgm:pt>
    <dgm:pt modelId="{6D12CE1A-6E96-4827-83BE-14E7E66F4B88}" type="pres">
      <dgm:prSet presAssocID="{D7329EF1-07F8-4005-AE62-EAC2F38A0754}" presName="hierChild5" presStyleCnt="0"/>
      <dgm:spPr/>
    </dgm:pt>
    <dgm:pt modelId="{45E166D6-D565-4268-934A-48C967E831B3}" type="pres">
      <dgm:prSet presAssocID="{9B8098CB-6BB8-4AC2-B11B-D5E6DFCC87EB}" presName="Name35" presStyleLbl="parChTrans1D2" presStyleIdx="2" presStyleCnt="4"/>
      <dgm:spPr/>
      <dgm:t>
        <a:bodyPr/>
        <a:lstStyle/>
        <a:p>
          <a:endParaRPr lang="bg-BG"/>
        </a:p>
      </dgm:t>
    </dgm:pt>
    <dgm:pt modelId="{BB44F0E0-2C9E-423E-8069-D6DDA0A16A6A}" type="pres">
      <dgm:prSet presAssocID="{7C7AC4B4-D3B9-4CC2-B87A-839316F25AF2}" presName="hierRoot2" presStyleCnt="0">
        <dgm:presLayoutVars>
          <dgm:hierBranch/>
        </dgm:presLayoutVars>
      </dgm:prSet>
      <dgm:spPr/>
    </dgm:pt>
    <dgm:pt modelId="{4C2462D0-B0F4-48F5-9E9B-BF819E6348E4}" type="pres">
      <dgm:prSet presAssocID="{7C7AC4B4-D3B9-4CC2-B87A-839316F25AF2}" presName="rootComposite" presStyleCnt="0"/>
      <dgm:spPr/>
    </dgm:pt>
    <dgm:pt modelId="{84BDF9D7-71AF-478A-8992-78E523D21C63}" type="pres">
      <dgm:prSet presAssocID="{7C7AC4B4-D3B9-4CC2-B87A-839316F25AF2}" presName="rootText" presStyleLbl="node2" presStyleIdx="2" presStyleCnt="4" custScaleY="64766" custLinFactNeighborY="2687">
        <dgm:presLayoutVars>
          <dgm:chPref val="3"/>
        </dgm:presLayoutVars>
      </dgm:prSet>
      <dgm:spPr/>
      <dgm:t>
        <a:bodyPr/>
        <a:lstStyle/>
        <a:p>
          <a:endParaRPr lang="bg-BG"/>
        </a:p>
      </dgm:t>
    </dgm:pt>
    <dgm:pt modelId="{7740B1A0-9157-4545-97EB-368FEB272624}" type="pres">
      <dgm:prSet presAssocID="{7C7AC4B4-D3B9-4CC2-B87A-839316F25AF2}" presName="rootConnector" presStyleLbl="node2" presStyleIdx="2" presStyleCnt="4"/>
      <dgm:spPr/>
      <dgm:t>
        <a:bodyPr/>
        <a:lstStyle/>
        <a:p>
          <a:endParaRPr lang="bg-BG"/>
        </a:p>
      </dgm:t>
    </dgm:pt>
    <dgm:pt modelId="{E49337F8-048F-41BA-814E-5E7B7259422C}" type="pres">
      <dgm:prSet presAssocID="{7C7AC4B4-D3B9-4CC2-B87A-839316F25AF2}" presName="hierChild4" presStyleCnt="0"/>
      <dgm:spPr/>
    </dgm:pt>
    <dgm:pt modelId="{0294AAB7-9288-4089-8FFA-D23BA13CD04A}" type="pres">
      <dgm:prSet presAssocID="{7C7AC4B4-D3B9-4CC2-B87A-839316F25AF2}" presName="hierChild5" presStyleCnt="0"/>
      <dgm:spPr/>
    </dgm:pt>
    <dgm:pt modelId="{C79BA2E6-7BA1-4DF0-8AC0-F79C40B6D60B}" type="pres">
      <dgm:prSet presAssocID="{0AB9111E-23F7-47BC-9307-7D65CADBF6D7}" presName="Name35" presStyleLbl="parChTrans1D2" presStyleIdx="3" presStyleCnt="4"/>
      <dgm:spPr/>
      <dgm:t>
        <a:bodyPr/>
        <a:lstStyle/>
        <a:p>
          <a:endParaRPr lang="bg-BG"/>
        </a:p>
      </dgm:t>
    </dgm:pt>
    <dgm:pt modelId="{A7AD03B0-C350-4F74-A7C1-A4B599120E2A}" type="pres">
      <dgm:prSet presAssocID="{B7609963-D7B9-4B17-AF9E-F6B62543970C}" presName="hierRoot2" presStyleCnt="0">
        <dgm:presLayoutVars>
          <dgm:hierBranch/>
        </dgm:presLayoutVars>
      </dgm:prSet>
      <dgm:spPr/>
    </dgm:pt>
    <dgm:pt modelId="{F5AD575B-DF86-4CE6-BF88-31A3F51ED98D}" type="pres">
      <dgm:prSet presAssocID="{B7609963-D7B9-4B17-AF9E-F6B62543970C}" presName="rootComposite" presStyleCnt="0"/>
      <dgm:spPr/>
    </dgm:pt>
    <dgm:pt modelId="{1A6408F8-093E-474D-AB6F-BF0938FAFF71}" type="pres">
      <dgm:prSet presAssocID="{B7609963-D7B9-4B17-AF9E-F6B62543970C}" presName="rootText" presStyleLbl="node2" presStyleIdx="3" presStyleCnt="4" custScaleX="78934" custScaleY="64766" custLinFactNeighborY="2687">
        <dgm:presLayoutVars>
          <dgm:chPref val="3"/>
        </dgm:presLayoutVars>
      </dgm:prSet>
      <dgm:spPr/>
      <dgm:t>
        <a:bodyPr/>
        <a:lstStyle/>
        <a:p>
          <a:endParaRPr lang="bg-BG"/>
        </a:p>
      </dgm:t>
    </dgm:pt>
    <dgm:pt modelId="{59A91F38-2289-4DEA-8B70-9AC77A7B4494}" type="pres">
      <dgm:prSet presAssocID="{B7609963-D7B9-4B17-AF9E-F6B62543970C}" presName="rootConnector" presStyleLbl="node2" presStyleIdx="3" presStyleCnt="4"/>
      <dgm:spPr/>
      <dgm:t>
        <a:bodyPr/>
        <a:lstStyle/>
        <a:p>
          <a:endParaRPr lang="bg-BG"/>
        </a:p>
      </dgm:t>
    </dgm:pt>
    <dgm:pt modelId="{28815BC9-DEE2-4810-8E2B-A64B9F3D23F8}" type="pres">
      <dgm:prSet presAssocID="{B7609963-D7B9-4B17-AF9E-F6B62543970C}" presName="hierChild4" presStyleCnt="0"/>
      <dgm:spPr/>
    </dgm:pt>
    <dgm:pt modelId="{183C01C3-D9D1-4768-998F-2EE78725298E}" type="pres">
      <dgm:prSet presAssocID="{B7609963-D7B9-4B17-AF9E-F6B62543970C}" presName="hierChild5" presStyleCnt="0"/>
      <dgm:spPr/>
    </dgm:pt>
    <dgm:pt modelId="{49FCD0B9-9A27-499B-93DF-B7F4B70D4AEA}" type="pres">
      <dgm:prSet presAssocID="{608A1EC2-01AF-4247-A15B-978D125804F9}" presName="hierChild3" presStyleCnt="0"/>
      <dgm:spPr/>
    </dgm:pt>
  </dgm:ptLst>
  <dgm:cxnLst>
    <dgm:cxn modelId="{7DBB3F3C-3925-49F1-B528-34553CF325D1}" type="presOf" srcId="{608A1EC2-01AF-4247-A15B-978D125804F9}" destId="{3FACA039-696D-4C69-9B35-11AADEC858A2}" srcOrd="0" destOrd="0" presId="urn:microsoft.com/office/officeart/2005/8/layout/orgChart1"/>
    <dgm:cxn modelId="{52FDC435-07B5-45D0-914D-3D47F7B79D1C}" srcId="{DD15F589-53FA-4308-A591-28A8C2968B35}" destId="{608A1EC2-01AF-4247-A15B-978D125804F9}" srcOrd="0" destOrd="0" parTransId="{828AE73B-BCEF-45B7-830B-D2E0F368485A}" sibTransId="{904612A0-09C3-49F1-84A7-A5F9334ECF08}"/>
    <dgm:cxn modelId="{E99DB529-1D1F-440D-A641-C9CDF56E8E3E}" type="presOf" srcId="{5263E22A-86A7-4D05-BF79-78924EC4E0A3}" destId="{6F556916-3134-4938-BB1B-C7ACC88A39E8}" srcOrd="0" destOrd="0" presId="urn:microsoft.com/office/officeart/2005/8/layout/orgChart1"/>
    <dgm:cxn modelId="{B9B53CDA-710A-4798-9B88-A86F01958C18}" type="presOf" srcId="{7C7AC4B4-D3B9-4CC2-B87A-839316F25AF2}" destId="{84BDF9D7-71AF-478A-8992-78E523D21C63}" srcOrd="0" destOrd="0" presId="urn:microsoft.com/office/officeart/2005/8/layout/orgChart1"/>
    <dgm:cxn modelId="{C3154F58-AC29-4815-926D-62E1E407EDD6}" type="presOf" srcId="{608A1EC2-01AF-4247-A15B-978D125804F9}" destId="{0CEBC24F-1328-4FAC-B379-2BCA120E4D72}" srcOrd="1" destOrd="0" presId="urn:microsoft.com/office/officeart/2005/8/layout/orgChart1"/>
    <dgm:cxn modelId="{198E97F8-5123-40ED-BB51-84809FD2B29D}" type="presOf" srcId="{B7609963-D7B9-4B17-AF9E-F6B62543970C}" destId="{59A91F38-2289-4DEA-8B70-9AC77A7B4494}" srcOrd="1" destOrd="0" presId="urn:microsoft.com/office/officeart/2005/8/layout/orgChart1"/>
    <dgm:cxn modelId="{122BB43D-C82A-4A98-B27B-9FA079FAE1D9}" srcId="{608A1EC2-01AF-4247-A15B-978D125804F9}" destId="{B7609963-D7B9-4B17-AF9E-F6B62543970C}" srcOrd="3" destOrd="0" parTransId="{0AB9111E-23F7-47BC-9307-7D65CADBF6D7}" sibTransId="{9593D17D-562E-42ED-9DB7-9BEC28666928}"/>
    <dgm:cxn modelId="{70078D57-B254-44AB-A0DF-2B908B3CCEA3}" type="presOf" srcId="{F11842CF-EC60-488E-9D4F-0DFED0CB0380}" destId="{228FE6FC-7259-4B67-82C5-9C0076AD3ACA}" srcOrd="0" destOrd="0" presId="urn:microsoft.com/office/officeart/2005/8/layout/orgChart1"/>
    <dgm:cxn modelId="{69263160-7C77-4EFC-B532-E94A9D534F40}" type="presOf" srcId="{A4AAF88C-2F9E-4D8B-8972-305B152AE0D7}" destId="{7F3FFE69-D75F-44A3-893C-E8756AA89EAC}" srcOrd="0" destOrd="0" presId="urn:microsoft.com/office/officeart/2005/8/layout/orgChart1"/>
    <dgm:cxn modelId="{893DBBBD-06EC-4021-B42A-0557D6AD8DAA}" srcId="{608A1EC2-01AF-4247-A15B-978D125804F9}" destId="{D7329EF1-07F8-4005-AE62-EAC2F38A0754}" srcOrd="1" destOrd="0" parTransId="{A4AAF88C-2F9E-4D8B-8972-305B152AE0D7}" sibTransId="{5696FE6E-187F-439A-8990-078E720F3D2A}"/>
    <dgm:cxn modelId="{38E31C0F-5319-4D84-B9EC-7EF743D6089A}" srcId="{608A1EC2-01AF-4247-A15B-978D125804F9}" destId="{F11842CF-EC60-488E-9D4F-0DFED0CB0380}" srcOrd="0" destOrd="0" parTransId="{5263E22A-86A7-4D05-BF79-78924EC4E0A3}" sibTransId="{378126A9-9473-46E7-B496-C7F79200FC74}"/>
    <dgm:cxn modelId="{D2F73D71-3529-4939-8FE3-179DC32873CA}" type="presOf" srcId="{B7609963-D7B9-4B17-AF9E-F6B62543970C}" destId="{1A6408F8-093E-474D-AB6F-BF0938FAFF71}" srcOrd="0" destOrd="0" presId="urn:microsoft.com/office/officeart/2005/8/layout/orgChart1"/>
    <dgm:cxn modelId="{BA48A4A1-4DDB-4848-871F-954ACB8468CC}" type="presOf" srcId="{DD15F589-53FA-4308-A591-28A8C2968B35}" destId="{FA41F8B3-D593-47C9-A931-F79544E76C04}" srcOrd="0" destOrd="0" presId="urn:microsoft.com/office/officeart/2005/8/layout/orgChart1"/>
    <dgm:cxn modelId="{3D8FE436-C881-4C57-A86F-008DE655D35D}" type="presOf" srcId="{0AB9111E-23F7-47BC-9307-7D65CADBF6D7}" destId="{C79BA2E6-7BA1-4DF0-8AC0-F79C40B6D60B}" srcOrd="0" destOrd="0" presId="urn:microsoft.com/office/officeart/2005/8/layout/orgChart1"/>
    <dgm:cxn modelId="{C45E5E7E-D4A0-4DC6-8DC6-5DE192B35DA7}" type="presOf" srcId="{9B8098CB-6BB8-4AC2-B11B-D5E6DFCC87EB}" destId="{45E166D6-D565-4268-934A-48C967E831B3}" srcOrd="0" destOrd="0" presId="urn:microsoft.com/office/officeart/2005/8/layout/orgChart1"/>
    <dgm:cxn modelId="{A85D2821-C08F-4ADE-A6D1-E343CC70CCE9}" srcId="{608A1EC2-01AF-4247-A15B-978D125804F9}" destId="{7C7AC4B4-D3B9-4CC2-B87A-839316F25AF2}" srcOrd="2" destOrd="0" parTransId="{9B8098CB-6BB8-4AC2-B11B-D5E6DFCC87EB}" sibTransId="{677C916D-FD1F-4DD9-9D02-79DEB8374ECC}"/>
    <dgm:cxn modelId="{DFD1D6EA-1001-47EF-BAC5-0FE37E9E81CA}" type="presOf" srcId="{D7329EF1-07F8-4005-AE62-EAC2F38A0754}" destId="{1A61650A-88F6-4148-943F-62A660FF946A}" srcOrd="0" destOrd="0" presId="urn:microsoft.com/office/officeart/2005/8/layout/orgChart1"/>
    <dgm:cxn modelId="{17140C02-B430-42D7-9063-8852F3C07B09}" type="presOf" srcId="{7C7AC4B4-D3B9-4CC2-B87A-839316F25AF2}" destId="{7740B1A0-9157-4545-97EB-368FEB272624}" srcOrd="1" destOrd="0" presId="urn:microsoft.com/office/officeart/2005/8/layout/orgChart1"/>
    <dgm:cxn modelId="{50112C11-F6C7-47FE-B4A0-B5E57E10D39E}" type="presOf" srcId="{D7329EF1-07F8-4005-AE62-EAC2F38A0754}" destId="{B65AC824-25E8-455D-B1AC-2FD0E904FF64}" srcOrd="1" destOrd="0" presId="urn:microsoft.com/office/officeart/2005/8/layout/orgChart1"/>
    <dgm:cxn modelId="{C767B520-C8C2-4954-A5DB-8675F6AC6513}" type="presOf" srcId="{F11842CF-EC60-488E-9D4F-0DFED0CB0380}" destId="{7AC48386-9656-4EC6-8821-0F7E07CC2F1A}" srcOrd="1" destOrd="0" presId="urn:microsoft.com/office/officeart/2005/8/layout/orgChart1"/>
    <dgm:cxn modelId="{C9BD1B36-9935-4301-833E-C7DF1F279B8B}" type="presParOf" srcId="{FA41F8B3-D593-47C9-A931-F79544E76C04}" destId="{1876C163-5C32-42B3-8D5D-16E15B8DBB2B}" srcOrd="0" destOrd="0" presId="urn:microsoft.com/office/officeart/2005/8/layout/orgChart1"/>
    <dgm:cxn modelId="{08242A2C-6EE9-4D80-A3D8-3CEF7F9CE83B}" type="presParOf" srcId="{1876C163-5C32-42B3-8D5D-16E15B8DBB2B}" destId="{A929C0FD-7584-4926-BCB9-FE67EB0E1C1C}" srcOrd="0" destOrd="0" presId="urn:microsoft.com/office/officeart/2005/8/layout/orgChart1"/>
    <dgm:cxn modelId="{664C0233-8285-4FB1-B3F1-7AE1D56AB4C6}" type="presParOf" srcId="{A929C0FD-7584-4926-BCB9-FE67EB0E1C1C}" destId="{3FACA039-696D-4C69-9B35-11AADEC858A2}" srcOrd="0" destOrd="0" presId="urn:microsoft.com/office/officeart/2005/8/layout/orgChart1"/>
    <dgm:cxn modelId="{0690DC98-0715-49BF-A4D3-2104ACE1BFAE}" type="presParOf" srcId="{A929C0FD-7584-4926-BCB9-FE67EB0E1C1C}" destId="{0CEBC24F-1328-4FAC-B379-2BCA120E4D72}" srcOrd="1" destOrd="0" presId="urn:microsoft.com/office/officeart/2005/8/layout/orgChart1"/>
    <dgm:cxn modelId="{7347A11B-F4DE-4D98-B8E2-D5DCBF2CC807}" type="presParOf" srcId="{1876C163-5C32-42B3-8D5D-16E15B8DBB2B}" destId="{874CA8BE-F061-48CF-B676-467D315F616D}" srcOrd="1" destOrd="0" presId="urn:microsoft.com/office/officeart/2005/8/layout/orgChart1"/>
    <dgm:cxn modelId="{4E89AA4E-C8E5-4F43-9603-0AE0AFC33546}" type="presParOf" srcId="{874CA8BE-F061-48CF-B676-467D315F616D}" destId="{6F556916-3134-4938-BB1B-C7ACC88A39E8}" srcOrd="0" destOrd="0" presId="urn:microsoft.com/office/officeart/2005/8/layout/orgChart1"/>
    <dgm:cxn modelId="{E0855788-2E02-4FFA-81B8-3C6C4CDCF4F8}" type="presParOf" srcId="{874CA8BE-F061-48CF-B676-467D315F616D}" destId="{26FE4D88-8094-40F2-A9A5-C1E40706E701}" srcOrd="1" destOrd="0" presId="urn:microsoft.com/office/officeart/2005/8/layout/orgChart1"/>
    <dgm:cxn modelId="{17E2921A-A50A-4F63-A985-FAF3744504E0}" type="presParOf" srcId="{26FE4D88-8094-40F2-A9A5-C1E40706E701}" destId="{88EEB339-45F0-44D3-9877-0C78F0C47C89}" srcOrd="0" destOrd="0" presId="urn:microsoft.com/office/officeart/2005/8/layout/orgChart1"/>
    <dgm:cxn modelId="{CD50FF5E-3264-4E21-9ECF-3D4A06B1BCEF}" type="presParOf" srcId="{88EEB339-45F0-44D3-9877-0C78F0C47C89}" destId="{228FE6FC-7259-4B67-82C5-9C0076AD3ACA}" srcOrd="0" destOrd="0" presId="urn:microsoft.com/office/officeart/2005/8/layout/orgChart1"/>
    <dgm:cxn modelId="{7AF13026-4D31-4442-88A2-2C4BDF422C0D}" type="presParOf" srcId="{88EEB339-45F0-44D3-9877-0C78F0C47C89}" destId="{7AC48386-9656-4EC6-8821-0F7E07CC2F1A}" srcOrd="1" destOrd="0" presId="urn:microsoft.com/office/officeart/2005/8/layout/orgChart1"/>
    <dgm:cxn modelId="{9089E9B9-4B05-4CDE-9A0D-61E5A17C97BB}" type="presParOf" srcId="{26FE4D88-8094-40F2-A9A5-C1E40706E701}" destId="{BB0E37DB-4683-4DD3-8E46-BC42C2FA3E6B}" srcOrd="1" destOrd="0" presId="urn:microsoft.com/office/officeart/2005/8/layout/orgChart1"/>
    <dgm:cxn modelId="{221DB4DE-08E1-42BA-BE7C-15D4091DF0A5}" type="presParOf" srcId="{26FE4D88-8094-40F2-A9A5-C1E40706E701}" destId="{8385983F-E726-4C0E-92A4-E4221A5E0E05}" srcOrd="2" destOrd="0" presId="urn:microsoft.com/office/officeart/2005/8/layout/orgChart1"/>
    <dgm:cxn modelId="{EBD1FB90-5BE8-403D-A071-678480292050}" type="presParOf" srcId="{874CA8BE-F061-48CF-B676-467D315F616D}" destId="{7F3FFE69-D75F-44A3-893C-E8756AA89EAC}" srcOrd="2" destOrd="0" presId="urn:microsoft.com/office/officeart/2005/8/layout/orgChart1"/>
    <dgm:cxn modelId="{3926CCC5-E890-4537-B050-621D1C106DBE}" type="presParOf" srcId="{874CA8BE-F061-48CF-B676-467D315F616D}" destId="{C86DEECA-D9D1-4A3C-B23D-7A1431CBDA95}" srcOrd="3" destOrd="0" presId="urn:microsoft.com/office/officeart/2005/8/layout/orgChart1"/>
    <dgm:cxn modelId="{D37DB876-2A91-4F09-B1BD-F69ABE23B05F}" type="presParOf" srcId="{C86DEECA-D9D1-4A3C-B23D-7A1431CBDA95}" destId="{D893DD97-D419-449F-AF14-3948C1DA2F02}" srcOrd="0" destOrd="0" presId="urn:microsoft.com/office/officeart/2005/8/layout/orgChart1"/>
    <dgm:cxn modelId="{8B943242-C14F-4F92-A9D7-2BD409DC35D5}" type="presParOf" srcId="{D893DD97-D419-449F-AF14-3948C1DA2F02}" destId="{1A61650A-88F6-4148-943F-62A660FF946A}" srcOrd="0" destOrd="0" presId="urn:microsoft.com/office/officeart/2005/8/layout/orgChart1"/>
    <dgm:cxn modelId="{4782033C-711A-4277-9599-FB48097A9705}" type="presParOf" srcId="{D893DD97-D419-449F-AF14-3948C1DA2F02}" destId="{B65AC824-25E8-455D-B1AC-2FD0E904FF64}" srcOrd="1" destOrd="0" presId="urn:microsoft.com/office/officeart/2005/8/layout/orgChart1"/>
    <dgm:cxn modelId="{6F4EAFE0-D099-4190-94E7-E15DB05A399A}" type="presParOf" srcId="{C86DEECA-D9D1-4A3C-B23D-7A1431CBDA95}" destId="{92142DBB-3F4F-4452-A8C5-D7BEF4D5E30F}" srcOrd="1" destOrd="0" presId="urn:microsoft.com/office/officeart/2005/8/layout/orgChart1"/>
    <dgm:cxn modelId="{B033B197-C248-4450-A3F2-1217C9ED8A29}" type="presParOf" srcId="{C86DEECA-D9D1-4A3C-B23D-7A1431CBDA95}" destId="{6D12CE1A-6E96-4827-83BE-14E7E66F4B88}" srcOrd="2" destOrd="0" presId="urn:microsoft.com/office/officeart/2005/8/layout/orgChart1"/>
    <dgm:cxn modelId="{F9DE978C-6586-475F-8075-1FF3A4BCA0F5}" type="presParOf" srcId="{874CA8BE-F061-48CF-B676-467D315F616D}" destId="{45E166D6-D565-4268-934A-48C967E831B3}" srcOrd="4" destOrd="0" presId="urn:microsoft.com/office/officeart/2005/8/layout/orgChart1"/>
    <dgm:cxn modelId="{9C8345E9-F597-492D-8ECA-B59EC443AB29}" type="presParOf" srcId="{874CA8BE-F061-48CF-B676-467D315F616D}" destId="{BB44F0E0-2C9E-423E-8069-D6DDA0A16A6A}" srcOrd="5" destOrd="0" presId="urn:microsoft.com/office/officeart/2005/8/layout/orgChart1"/>
    <dgm:cxn modelId="{F3BEFAA1-34C2-4C41-9BA9-77C1A51B5E33}" type="presParOf" srcId="{BB44F0E0-2C9E-423E-8069-D6DDA0A16A6A}" destId="{4C2462D0-B0F4-48F5-9E9B-BF819E6348E4}" srcOrd="0" destOrd="0" presId="urn:microsoft.com/office/officeart/2005/8/layout/orgChart1"/>
    <dgm:cxn modelId="{6A0E5646-87D2-4736-B0E8-E225E42F1A92}" type="presParOf" srcId="{4C2462D0-B0F4-48F5-9E9B-BF819E6348E4}" destId="{84BDF9D7-71AF-478A-8992-78E523D21C63}" srcOrd="0" destOrd="0" presId="urn:microsoft.com/office/officeart/2005/8/layout/orgChart1"/>
    <dgm:cxn modelId="{B27C19AF-B73D-4413-B861-76DFCF50C28E}" type="presParOf" srcId="{4C2462D0-B0F4-48F5-9E9B-BF819E6348E4}" destId="{7740B1A0-9157-4545-97EB-368FEB272624}" srcOrd="1" destOrd="0" presId="urn:microsoft.com/office/officeart/2005/8/layout/orgChart1"/>
    <dgm:cxn modelId="{27DB5CC0-EBCD-4EF4-8FA6-9F5B950258BD}" type="presParOf" srcId="{BB44F0E0-2C9E-423E-8069-D6DDA0A16A6A}" destId="{E49337F8-048F-41BA-814E-5E7B7259422C}" srcOrd="1" destOrd="0" presId="urn:microsoft.com/office/officeart/2005/8/layout/orgChart1"/>
    <dgm:cxn modelId="{22B4FA68-39E6-4D0B-BD3A-BB719A0AAAE8}" type="presParOf" srcId="{BB44F0E0-2C9E-423E-8069-D6DDA0A16A6A}" destId="{0294AAB7-9288-4089-8FFA-D23BA13CD04A}" srcOrd="2" destOrd="0" presId="urn:microsoft.com/office/officeart/2005/8/layout/orgChart1"/>
    <dgm:cxn modelId="{5AC7D2A9-829B-46C4-91F2-F7B5786DB967}" type="presParOf" srcId="{874CA8BE-F061-48CF-B676-467D315F616D}" destId="{C79BA2E6-7BA1-4DF0-8AC0-F79C40B6D60B}" srcOrd="6" destOrd="0" presId="urn:microsoft.com/office/officeart/2005/8/layout/orgChart1"/>
    <dgm:cxn modelId="{307DB518-12DE-4453-8D23-AAE64F074DF5}" type="presParOf" srcId="{874CA8BE-F061-48CF-B676-467D315F616D}" destId="{A7AD03B0-C350-4F74-A7C1-A4B599120E2A}" srcOrd="7" destOrd="0" presId="urn:microsoft.com/office/officeart/2005/8/layout/orgChart1"/>
    <dgm:cxn modelId="{014EE2EF-92EC-4378-A587-EDAA793C2C43}" type="presParOf" srcId="{A7AD03B0-C350-4F74-A7C1-A4B599120E2A}" destId="{F5AD575B-DF86-4CE6-BF88-31A3F51ED98D}" srcOrd="0" destOrd="0" presId="urn:microsoft.com/office/officeart/2005/8/layout/orgChart1"/>
    <dgm:cxn modelId="{AC988A6E-16DD-443B-A665-142B17E7444C}" type="presParOf" srcId="{F5AD575B-DF86-4CE6-BF88-31A3F51ED98D}" destId="{1A6408F8-093E-474D-AB6F-BF0938FAFF71}" srcOrd="0" destOrd="0" presId="urn:microsoft.com/office/officeart/2005/8/layout/orgChart1"/>
    <dgm:cxn modelId="{066F492F-AB75-4386-A00F-108359BCBFB1}" type="presParOf" srcId="{F5AD575B-DF86-4CE6-BF88-31A3F51ED98D}" destId="{59A91F38-2289-4DEA-8B70-9AC77A7B4494}" srcOrd="1" destOrd="0" presId="urn:microsoft.com/office/officeart/2005/8/layout/orgChart1"/>
    <dgm:cxn modelId="{276D0409-0CCB-44F8-8043-1CAC430E088F}" type="presParOf" srcId="{A7AD03B0-C350-4F74-A7C1-A4B599120E2A}" destId="{28815BC9-DEE2-4810-8E2B-A64B9F3D23F8}" srcOrd="1" destOrd="0" presId="urn:microsoft.com/office/officeart/2005/8/layout/orgChart1"/>
    <dgm:cxn modelId="{ADFCA898-5860-41FD-9FC2-8F7D69F654C0}" type="presParOf" srcId="{A7AD03B0-C350-4F74-A7C1-A4B599120E2A}" destId="{183C01C3-D9D1-4768-998F-2EE78725298E}" srcOrd="2" destOrd="0" presId="urn:microsoft.com/office/officeart/2005/8/layout/orgChart1"/>
    <dgm:cxn modelId="{8F372C59-98CF-431D-AB30-406E7026B851}" type="presParOf" srcId="{1876C163-5C32-42B3-8D5D-16E15B8DBB2B}" destId="{49FCD0B9-9A27-499B-93DF-B7F4B70D4AE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14/12/2018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6306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14/12/2018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2034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4456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90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90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AE9CC0-F221-4827-835E-ED55D757992B}" type="slidenum">
              <a:rPr lang="en-US" smtClean="0"/>
              <a:pPr/>
              <a:t>12</a:t>
            </a:fld>
            <a:r>
              <a:rPr lang="en-US" dirty="0" smtClean="0"/>
              <a:t>##</a:t>
            </a:r>
          </a:p>
        </p:txBody>
      </p:sp>
      <p:sp>
        <p:nvSpPr>
          <p:cNvPr id="890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329657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90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90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AE9CC0-F221-4827-835E-ED55D757992B}" type="slidenum">
              <a:rPr lang="en-US" smtClean="0"/>
              <a:pPr/>
              <a:t>13</a:t>
            </a:fld>
            <a:r>
              <a:rPr lang="en-US" dirty="0" smtClean="0"/>
              <a:t>##</a:t>
            </a:r>
          </a:p>
        </p:txBody>
      </p:sp>
      <p:sp>
        <p:nvSpPr>
          <p:cNvPr id="890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9610891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21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21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A2EA80-10D5-4513-9C7A-77A7D6AB35B5}" type="slidenum">
              <a:rPr lang="en-US" smtClean="0"/>
              <a:pPr/>
              <a:t>14</a:t>
            </a:fld>
            <a:r>
              <a:rPr lang="en-US" dirty="0" smtClean="0"/>
              <a:t>##</a:t>
            </a:r>
          </a:p>
        </p:txBody>
      </p:sp>
      <p:sp>
        <p:nvSpPr>
          <p:cNvPr id="921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019626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31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31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BCDBF3-817F-413A-80F8-853CCD39EDE0}" type="slidenum">
              <a:rPr lang="en-US" smtClean="0"/>
              <a:pPr/>
              <a:t>15</a:t>
            </a:fld>
            <a:r>
              <a:rPr lang="en-US" dirty="0" smtClean="0"/>
              <a:t>##</a:t>
            </a:r>
          </a:p>
        </p:txBody>
      </p:sp>
      <p:sp>
        <p:nvSpPr>
          <p:cNvPr id="931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628160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31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31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BCDBF3-817F-413A-80F8-853CCD39EDE0}" type="slidenum">
              <a:rPr lang="en-US" smtClean="0"/>
              <a:pPr/>
              <a:t>16</a:t>
            </a:fld>
            <a:r>
              <a:rPr lang="en-US" dirty="0" smtClean="0"/>
              <a:t>##</a:t>
            </a:r>
          </a:p>
        </p:txBody>
      </p:sp>
      <p:sp>
        <p:nvSpPr>
          <p:cNvPr id="931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862519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62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62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265368-25E2-4165-B052-AF50CBE6FC21}" type="slidenum">
              <a:rPr lang="en-US" smtClean="0"/>
              <a:pPr/>
              <a:t>18</a:t>
            </a:fld>
            <a:r>
              <a:rPr lang="en-US" dirty="0" smtClean="0"/>
              <a:t>##</a:t>
            </a:r>
          </a:p>
        </p:txBody>
      </p:sp>
      <p:sp>
        <p:nvSpPr>
          <p:cNvPr id="96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4584837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83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83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D1CAAF-E185-4F7E-9F42-14342821F948}" type="slidenum">
              <a:rPr lang="en-US" smtClean="0"/>
              <a:pPr/>
              <a:t>21</a:t>
            </a:fld>
            <a:r>
              <a:rPr lang="en-US" dirty="0" smtClean="0"/>
              <a:t>##</a:t>
            </a:r>
          </a:p>
        </p:txBody>
      </p:sp>
      <p:sp>
        <p:nvSpPr>
          <p:cNvPr id="983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7859764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93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93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17E838-D0BC-4038-90B1-607AF9247E9C}" type="slidenum">
              <a:rPr lang="en-US" smtClean="0"/>
              <a:pPr/>
              <a:t>23</a:t>
            </a:fld>
            <a:r>
              <a:rPr lang="en-US" dirty="0" smtClean="0"/>
              <a:t>##</a:t>
            </a:r>
          </a:p>
        </p:txBody>
      </p:sp>
      <p:sp>
        <p:nvSpPr>
          <p:cNvPr id="993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7330926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13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13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2D163C-126C-4DC9-BA28-58DE8408799E}" type="slidenum">
              <a:rPr lang="en-US" smtClean="0"/>
              <a:pPr/>
              <a:t>26</a:t>
            </a:fld>
            <a:r>
              <a:rPr lang="en-US" dirty="0" smtClean="0"/>
              <a:t>##</a:t>
            </a:r>
          </a:p>
        </p:txBody>
      </p:sp>
      <p:sp>
        <p:nvSpPr>
          <p:cNvPr id="1013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4120594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24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24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A51349-9DF7-4E6A-8600-A2F1DA387C55}" type="slidenum">
              <a:rPr lang="en-US" smtClean="0"/>
              <a:pPr/>
              <a:t>27</a:t>
            </a:fld>
            <a:r>
              <a:rPr lang="en-US" dirty="0" smtClean="0"/>
              <a:t>##</a:t>
            </a:r>
          </a:p>
        </p:txBody>
      </p:sp>
      <p:sp>
        <p:nvSpPr>
          <p:cNvPr id="1024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2899860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5697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34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34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412365-36BE-4559-BAB2-C909EACB2139}" type="slidenum">
              <a:rPr lang="en-US" smtClean="0"/>
              <a:pPr/>
              <a:t>28</a:t>
            </a:fld>
            <a:r>
              <a:rPr lang="en-US" dirty="0" smtClean="0"/>
              <a:t>##</a:t>
            </a:r>
          </a:p>
        </p:txBody>
      </p:sp>
      <p:sp>
        <p:nvSpPr>
          <p:cNvPr id="1034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3654089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44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44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143D7E-AF9C-4BE7-A6A8-4D1B56F39BE2}" type="slidenum">
              <a:rPr lang="en-US" smtClean="0"/>
              <a:pPr/>
              <a:t>29</a:t>
            </a:fld>
            <a:r>
              <a:rPr lang="en-US" dirty="0" smtClean="0"/>
              <a:t>##</a:t>
            </a:r>
          </a:p>
        </p:txBody>
      </p:sp>
      <p:sp>
        <p:nvSpPr>
          <p:cNvPr id="1044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5113616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65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65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4043C2-4D47-4DC4-9382-A0E92EC9EE87}" type="slidenum">
              <a:rPr lang="en-US" smtClean="0"/>
              <a:pPr/>
              <a:t>31</a:t>
            </a:fld>
            <a:r>
              <a:rPr lang="en-US" dirty="0" smtClean="0"/>
              <a:t>##</a:t>
            </a:r>
          </a:p>
        </p:txBody>
      </p:sp>
      <p:sp>
        <p:nvSpPr>
          <p:cNvPr id="1065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4471118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85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85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FF3CAC-14D5-443C-B9F5-5AEC40A8DA58}" type="slidenum">
              <a:rPr lang="en-US" smtClean="0"/>
              <a:pPr/>
              <a:t>32</a:t>
            </a:fld>
            <a:r>
              <a:rPr lang="en-US" dirty="0" smtClean="0"/>
              <a:t>##</a:t>
            </a:r>
          </a:p>
        </p:txBody>
      </p:sp>
      <p:sp>
        <p:nvSpPr>
          <p:cNvPr id="1085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4370713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95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95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E1EECB-A9CB-4FE9-AE24-0AACBF6066D2}" type="slidenum">
              <a:rPr lang="en-US" smtClean="0"/>
              <a:pPr/>
              <a:t>33</a:t>
            </a:fld>
            <a:r>
              <a:rPr lang="en-US" dirty="0" smtClean="0"/>
              <a:t>##</a:t>
            </a:r>
          </a:p>
        </p:txBody>
      </p:sp>
      <p:sp>
        <p:nvSpPr>
          <p:cNvPr id="1095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403694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26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26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63CF38-3629-4207-957A-9B391F7372AA}" type="slidenum">
              <a:rPr lang="en-US" smtClean="0"/>
              <a:pPr/>
              <a:t>34</a:t>
            </a:fld>
            <a:r>
              <a:rPr lang="en-US" dirty="0" smtClean="0"/>
              <a:t>##</a:t>
            </a:r>
          </a:p>
        </p:txBody>
      </p:sp>
      <p:sp>
        <p:nvSpPr>
          <p:cNvPr id="1126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42285382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36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36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AE8703-CD18-4B62-94F4-265BA37E503B}" type="slidenum">
              <a:rPr lang="en-US" smtClean="0"/>
              <a:pPr/>
              <a:t>35</a:t>
            </a:fld>
            <a:r>
              <a:rPr lang="en-US" dirty="0" smtClean="0"/>
              <a:t>##</a:t>
            </a:r>
          </a:p>
        </p:txBody>
      </p:sp>
      <p:sp>
        <p:nvSpPr>
          <p:cNvPr id="1136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560252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36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36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AE8703-CD18-4B62-94F4-265BA37E503B}" type="slidenum">
              <a:rPr lang="en-US" smtClean="0"/>
              <a:pPr/>
              <a:t>36</a:t>
            </a:fld>
            <a:r>
              <a:rPr lang="en-US" dirty="0" smtClean="0"/>
              <a:t>##</a:t>
            </a:r>
          </a:p>
        </p:txBody>
      </p:sp>
      <p:sp>
        <p:nvSpPr>
          <p:cNvPr id="1136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6584574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67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67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9AA7D0-3F1B-43FA-8D31-EDC895D9AB06}" type="slidenum">
              <a:rPr lang="en-US" smtClean="0"/>
              <a:pPr/>
              <a:t>37</a:t>
            </a:fld>
            <a:r>
              <a:rPr lang="en-US" dirty="0" smtClean="0"/>
              <a:t>##</a:t>
            </a:r>
          </a:p>
        </p:txBody>
      </p:sp>
      <p:sp>
        <p:nvSpPr>
          <p:cNvPr id="1167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5442334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77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77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BB2E8C-884E-4A72-BE6E-4CFA2D6E772A}" type="slidenum">
              <a:rPr lang="en-US" smtClean="0"/>
              <a:pPr/>
              <a:t>38</a:t>
            </a:fld>
            <a:r>
              <a:rPr lang="en-US" dirty="0" smtClean="0"/>
              <a:t>##</a:t>
            </a:r>
          </a:p>
        </p:txBody>
      </p:sp>
      <p:sp>
        <p:nvSpPr>
          <p:cNvPr id="1177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568083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19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19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530D42-14E7-4D51-A28E-19F625F23506}" type="slidenum">
              <a:rPr lang="en-US" smtClean="0"/>
              <a:pPr/>
              <a:t>4</a:t>
            </a:fld>
            <a:r>
              <a:rPr lang="en-US" dirty="0" smtClean="0"/>
              <a:t>##</a:t>
            </a:r>
          </a:p>
        </p:txBody>
      </p:sp>
      <p:sp>
        <p:nvSpPr>
          <p:cNvPr id="819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754516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87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87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B824F6-72CD-4E17-B8CA-D587F41B34DB}" type="slidenum">
              <a:rPr lang="en-US" smtClean="0"/>
              <a:pPr/>
              <a:t>39</a:t>
            </a:fld>
            <a:r>
              <a:rPr lang="en-US" dirty="0" smtClean="0"/>
              <a:t>##</a:t>
            </a:r>
          </a:p>
        </p:txBody>
      </p:sp>
      <p:sp>
        <p:nvSpPr>
          <p:cNvPr id="1187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5886556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18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18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C5AA08-3298-4D11-8DDA-824E3914C5C1}" type="slidenum">
              <a:rPr lang="en-US" smtClean="0"/>
              <a:pPr/>
              <a:t>45</a:t>
            </a:fld>
            <a:r>
              <a:rPr lang="en-US" dirty="0" smtClean="0"/>
              <a:t>##</a:t>
            </a:r>
          </a:p>
        </p:txBody>
      </p:sp>
      <p:sp>
        <p:nvSpPr>
          <p:cNvPr id="1218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4997618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28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28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E82C32-6661-4CC0-8394-6FE49FB198E7}" type="slidenum">
              <a:rPr lang="en-US" smtClean="0"/>
              <a:pPr/>
              <a:t>46</a:t>
            </a:fld>
            <a:r>
              <a:rPr lang="en-US" dirty="0" smtClean="0"/>
              <a:t>##</a:t>
            </a:r>
          </a:p>
        </p:txBody>
      </p:sp>
      <p:sp>
        <p:nvSpPr>
          <p:cNvPr id="1228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4181464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49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49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D6C2C7-E0D4-4827-A427-1B6276AB8C32}" type="slidenum">
              <a:rPr lang="en-US" smtClean="0"/>
              <a:pPr/>
              <a:t>48</a:t>
            </a:fld>
            <a:r>
              <a:rPr lang="en-US" dirty="0" smtClean="0"/>
              <a:t>##</a:t>
            </a:r>
          </a:p>
        </p:txBody>
      </p:sp>
      <p:sp>
        <p:nvSpPr>
          <p:cNvPr id="1249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7960465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59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59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BF9CC9-1B2A-4399-8316-DA6D7236D2E0}" type="slidenum">
              <a:rPr lang="en-US" smtClean="0"/>
              <a:pPr/>
              <a:t>49</a:t>
            </a:fld>
            <a:r>
              <a:rPr lang="en-US" dirty="0" smtClean="0"/>
              <a:t>##</a:t>
            </a:r>
          </a:p>
        </p:txBody>
      </p:sp>
      <p:sp>
        <p:nvSpPr>
          <p:cNvPr id="1259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4039347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80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80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D1CE0C-B7E7-467F-96C9-97CCE9D6E43B}" type="slidenum">
              <a:rPr lang="en-US" smtClean="0"/>
              <a:pPr/>
              <a:t>52</a:t>
            </a:fld>
            <a:r>
              <a:rPr lang="en-US" dirty="0" smtClean="0"/>
              <a:t>##</a:t>
            </a:r>
          </a:p>
        </p:txBody>
      </p:sp>
      <p:sp>
        <p:nvSpPr>
          <p:cNvPr id="1280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8914537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00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00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520040-D6DB-4DD4-AA12-22D64B042A1F}" type="slidenum">
              <a:rPr lang="en-US" smtClean="0"/>
              <a:pPr/>
              <a:t>55</a:t>
            </a:fld>
            <a:r>
              <a:rPr lang="en-US" dirty="0" smtClean="0"/>
              <a:t>##</a:t>
            </a:r>
          </a:p>
        </p:txBody>
      </p:sp>
      <p:sp>
        <p:nvSpPr>
          <p:cNvPr id="1300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9609982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10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10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E8D742-5DE5-4845-9EB6-7AC97C0E14F6}" type="slidenum">
              <a:rPr lang="en-US" smtClean="0"/>
              <a:pPr/>
              <a:t>57</a:t>
            </a:fld>
            <a:r>
              <a:rPr lang="en-US" dirty="0" smtClean="0"/>
              <a:t>##</a:t>
            </a:r>
          </a:p>
        </p:txBody>
      </p:sp>
      <p:sp>
        <p:nvSpPr>
          <p:cNvPr id="1310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2946875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31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31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3FD654-343F-4B24-BC96-A5E6A78FE443}" type="slidenum">
              <a:rPr lang="en-US" smtClean="0"/>
              <a:pPr/>
              <a:t>58</a:t>
            </a:fld>
            <a:r>
              <a:rPr lang="en-US" dirty="0" smtClean="0"/>
              <a:t>##</a:t>
            </a:r>
          </a:p>
        </p:txBody>
      </p:sp>
      <p:sp>
        <p:nvSpPr>
          <p:cNvPr id="1331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42003022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430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430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8CD759-8BFF-4CE8-82EB-B422526AD63F}" type="slidenum">
              <a:rPr lang="en-US"/>
              <a:pPr/>
              <a:t>60</a:t>
            </a:fld>
            <a:r>
              <a:rPr lang="en-US" dirty="0"/>
              <a:t>##</a:t>
            </a:r>
          </a:p>
        </p:txBody>
      </p:sp>
      <p:sp>
        <p:nvSpPr>
          <p:cNvPr id="430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253248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29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29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AEA362-CBCC-4B7C-9718-17CBFAD9F0C9}" type="slidenum">
              <a:rPr lang="en-US" smtClean="0"/>
              <a:pPr/>
              <a:t>5</a:t>
            </a:fld>
            <a:r>
              <a:rPr lang="en-US" dirty="0" smtClean="0"/>
              <a:t>##</a:t>
            </a:r>
          </a:p>
        </p:txBody>
      </p:sp>
      <p:sp>
        <p:nvSpPr>
          <p:cNvPr id="829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864837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450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450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EF5745-57C8-4926-A81B-E82DF6401403}" type="slidenum">
              <a:rPr lang="en-US"/>
              <a:pPr/>
              <a:t>67</a:t>
            </a:fld>
            <a:r>
              <a:rPr lang="en-US" dirty="0"/>
              <a:t>##</a:t>
            </a:r>
          </a:p>
        </p:txBody>
      </p:sp>
      <p:sp>
        <p:nvSpPr>
          <p:cNvPr id="450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2466974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491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491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2D5A9B-F557-4FF9-BD30-8B360CB0CAC4}" type="slidenum">
              <a:rPr lang="en-US"/>
              <a:pPr/>
              <a:t>68</a:t>
            </a:fld>
            <a:r>
              <a:rPr lang="en-US" dirty="0"/>
              <a:t>##</a:t>
            </a:r>
          </a:p>
        </p:txBody>
      </p:sp>
      <p:sp>
        <p:nvSpPr>
          <p:cNvPr id="491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1244975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01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01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717C6A-A4F0-43BA-9319-A43133CB37D9}" type="slidenum">
              <a:rPr lang="en-US"/>
              <a:pPr/>
              <a:t>69</a:t>
            </a:fld>
            <a:r>
              <a:rPr lang="en-US" dirty="0"/>
              <a:t>##</a:t>
            </a:r>
          </a:p>
        </p:txBody>
      </p:sp>
      <p:sp>
        <p:nvSpPr>
          <p:cNvPr id="501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9608815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01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01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717C6A-A4F0-43BA-9319-A43133CB37D9}" type="slidenum">
              <a:rPr lang="en-US"/>
              <a:pPr/>
              <a:t>70</a:t>
            </a:fld>
            <a:r>
              <a:rPr lang="en-US" dirty="0"/>
              <a:t>##</a:t>
            </a:r>
          </a:p>
        </p:txBody>
      </p:sp>
      <p:sp>
        <p:nvSpPr>
          <p:cNvPr id="501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6526656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32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32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85BD0E-6358-40AA-AC41-D1EEAA86C51E}" type="slidenum">
              <a:rPr lang="en-US"/>
              <a:pPr/>
              <a:t>71</a:t>
            </a:fld>
            <a:r>
              <a:rPr lang="en-US" dirty="0"/>
              <a:t>##</a:t>
            </a:r>
          </a:p>
        </p:txBody>
      </p:sp>
      <p:sp>
        <p:nvSpPr>
          <p:cNvPr id="532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3728037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4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4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22E00D-BDC5-46FE-BE72-6C376B294A0A}" type="slidenum">
              <a:rPr lang="en-US"/>
              <a:pPr/>
              <a:t>72</a:t>
            </a:fld>
            <a:r>
              <a:rPr lang="en-US" dirty="0"/>
              <a:t>##</a:t>
            </a:r>
          </a:p>
        </p:txBody>
      </p:sp>
      <p:sp>
        <p:nvSpPr>
          <p:cNvPr id="54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6297074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4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4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22E00D-BDC5-46FE-BE72-6C376B294A0A}" type="slidenum">
              <a:rPr lang="en-US"/>
              <a:pPr/>
              <a:t>73</a:t>
            </a:fld>
            <a:r>
              <a:rPr lang="en-US" dirty="0"/>
              <a:t>##</a:t>
            </a:r>
          </a:p>
        </p:txBody>
      </p:sp>
      <p:sp>
        <p:nvSpPr>
          <p:cNvPr id="54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9426216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63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63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692A4B-6A0E-4D85-88A6-83FCBF8D5D01}" type="slidenum">
              <a:rPr lang="en-US"/>
              <a:pPr/>
              <a:t>74</a:t>
            </a:fld>
            <a:r>
              <a:rPr lang="en-US" dirty="0"/>
              <a:t>##</a:t>
            </a:r>
          </a:p>
        </p:txBody>
      </p:sp>
      <p:sp>
        <p:nvSpPr>
          <p:cNvPr id="563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42865545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73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73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233D03-4956-4DF5-9CF1-3BCFF3442D24}" type="slidenum">
              <a:rPr lang="en-US"/>
              <a:pPr/>
              <a:t>75</a:t>
            </a:fld>
            <a:r>
              <a:rPr lang="en-US" dirty="0"/>
              <a:t>##</a:t>
            </a:r>
          </a:p>
        </p:txBody>
      </p:sp>
      <p:sp>
        <p:nvSpPr>
          <p:cNvPr id="573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8090510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8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8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22CF2B-D1D1-4B32-93E8-F3991CBE39B5}" type="slidenum">
              <a:rPr lang="en-US"/>
              <a:pPr/>
              <a:t>76</a:t>
            </a:fld>
            <a:r>
              <a:rPr lang="en-US" dirty="0"/>
              <a:t>##</a:t>
            </a:r>
          </a:p>
        </p:txBody>
      </p:sp>
      <p:sp>
        <p:nvSpPr>
          <p:cNvPr id="58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677445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39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39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06033D-A158-4643-B0CB-9A46D0DC77BD}" type="slidenum">
              <a:rPr lang="en-US" smtClean="0"/>
              <a:pPr/>
              <a:t>6</a:t>
            </a:fld>
            <a:r>
              <a:rPr lang="en-US" dirty="0" smtClean="0"/>
              <a:t>##</a:t>
            </a:r>
          </a:p>
        </p:txBody>
      </p:sp>
      <p:sp>
        <p:nvSpPr>
          <p:cNvPr id="839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2538094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8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8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22CF2B-D1D1-4B32-93E8-F3991CBE39B5}" type="slidenum">
              <a:rPr lang="en-US"/>
              <a:pPr/>
              <a:t>77</a:t>
            </a:fld>
            <a:r>
              <a:rPr lang="en-US" dirty="0"/>
              <a:t>##</a:t>
            </a:r>
          </a:p>
        </p:txBody>
      </p:sp>
      <p:sp>
        <p:nvSpPr>
          <p:cNvPr id="58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0314694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93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93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F29158-8B2E-45DF-9A15-85654FD6DA44}" type="slidenum">
              <a:rPr lang="en-US"/>
              <a:pPr/>
              <a:t>78</a:t>
            </a:fld>
            <a:r>
              <a:rPr lang="en-US" dirty="0"/>
              <a:t>##</a:t>
            </a:r>
          </a:p>
        </p:txBody>
      </p:sp>
      <p:sp>
        <p:nvSpPr>
          <p:cNvPr id="593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0840087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04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04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58E050-4EBD-4C99-ACD4-2AF88D75A15E}" type="slidenum">
              <a:rPr lang="en-US"/>
              <a:pPr/>
              <a:t>79</a:t>
            </a:fld>
            <a:r>
              <a:rPr lang="en-US" dirty="0"/>
              <a:t>##</a:t>
            </a:r>
          </a:p>
        </p:txBody>
      </p:sp>
      <p:sp>
        <p:nvSpPr>
          <p:cNvPr id="604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4144769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14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14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B5B959-1808-4DB1-9066-078AC5823A94}" type="slidenum">
              <a:rPr lang="en-US"/>
              <a:pPr/>
              <a:t>84</a:t>
            </a:fld>
            <a:r>
              <a:rPr lang="en-US" dirty="0"/>
              <a:t>##</a:t>
            </a:r>
          </a:p>
        </p:txBody>
      </p:sp>
      <p:sp>
        <p:nvSpPr>
          <p:cNvPr id="614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58383749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24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24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BE99E6-3C87-43A6-A64E-0A817FAF1526}" type="slidenum">
              <a:rPr lang="en-US"/>
              <a:pPr/>
              <a:t>85</a:t>
            </a:fld>
            <a:r>
              <a:rPr lang="en-US" dirty="0"/>
              <a:t>##</a:t>
            </a:r>
          </a:p>
        </p:txBody>
      </p:sp>
      <p:sp>
        <p:nvSpPr>
          <p:cNvPr id="624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685404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34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34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45093D-60B4-40B0-95B1-51DC18C5CCA4}" type="slidenum">
              <a:rPr lang="en-US"/>
              <a:pPr/>
              <a:t>86</a:t>
            </a:fld>
            <a:r>
              <a:rPr lang="en-US" dirty="0"/>
              <a:t>##</a:t>
            </a:r>
          </a:p>
        </p:txBody>
      </p:sp>
      <p:sp>
        <p:nvSpPr>
          <p:cNvPr id="634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8900046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34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34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45093D-60B4-40B0-95B1-51DC18C5CCA4}" type="slidenum">
              <a:rPr lang="en-US"/>
              <a:pPr/>
              <a:t>87</a:t>
            </a:fld>
            <a:r>
              <a:rPr lang="en-US" dirty="0"/>
              <a:t>##</a:t>
            </a:r>
          </a:p>
        </p:txBody>
      </p:sp>
      <p:sp>
        <p:nvSpPr>
          <p:cNvPr id="634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94947208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63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63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692A4B-6A0E-4D85-88A6-83FCBF8D5D01}" type="slidenum">
              <a:rPr lang="en-US"/>
              <a:pPr/>
              <a:t>96</a:t>
            </a:fld>
            <a:r>
              <a:rPr lang="en-US" dirty="0"/>
              <a:t>##</a:t>
            </a:r>
          </a:p>
        </p:txBody>
      </p:sp>
      <p:sp>
        <p:nvSpPr>
          <p:cNvPr id="563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18565543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97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03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03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D8521E-9586-4255-A9A9-7B6C0A147852}" type="slidenum">
              <a:rPr lang="en-US" smtClean="0"/>
              <a:pPr/>
              <a:t>8</a:t>
            </a:fld>
            <a:r>
              <a:rPr lang="en-US" dirty="0" smtClean="0"/>
              <a:t>##</a:t>
            </a:r>
          </a:p>
        </p:txBody>
      </p:sp>
      <p:sp>
        <p:nvSpPr>
          <p:cNvPr id="1003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372233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03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03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D8521E-9586-4255-A9A9-7B6C0A147852}" type="slidenum">
              <a:rPr lang="en-US" smtClean="0"/>
              <a:pPr/>
              <a:t>9</a:t>
            </a:fld>
            <a:r>
              <a:rPr lang="en-US" dirty="0" smtClean="0"/>
              <a:t>##</a:t>
            </a:r>
          </a:p>
        </p:txBody>
      </p:sp>
      <p:sp>
        <p:nvSpPr>
          <p:cNvPr id="1003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185726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60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60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39888D-0E8B-4B3D-B6EC-ABDF79EACAD2}" type="slidenum">
              <a:rPr lang="en-US" smtClean="0"/>
              <a:pPr/>
              <a:t>10</a:t>
            </a:fld>
            <a:r>
              <a:rPr lang="en-US" dirty="0" smtClean="0"/>
              <a:t>##</a:t>
            </a:r>
          </a:p>
        </p:txBody>
      </p:sp>
      <p:sp>
        <p:nvSpPr>
          <p:cNvPr id="860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617665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80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80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4E8D3F-F49B-4293-B265-1CCF079F5190}" type="slidenum">
              <a:rPr lang="en-US" smtClean="0"/>
              <a:pPr/>
              <a:t>11</a:t>
            </a:fld>
            <a:r>
              <a:rPr lang="en-US" dirty="0" smtClean="0"/>
              <a:t>##</a:t>
            </a:r>
          </a:p>
        </p:txBody>
      </p:sp>
      <p:sp>
        <p:nvSpPr>
          <p:cNvPr id="880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576516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None/>
              <a:tabLst>
                <a:tab pos="282575" algn="l"/>
              </a:tabLst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Example description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42900" y="1828800"/>
            <a:ext cx="8382000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18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6388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0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28800"/>
            <a:ext cx="81534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413" y="71438"/>
            <a:ext cx="6553200" cy="9096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3850" y="1268413"/>
            <a:ext cx="4171950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68413"/>
            <a:ext cx="4171950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413" y="71438"/>
            <a:ext cx="6553200" cy="9096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23850" y="1268413"/>
            <a:ext cx="8496300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5000" endPos="49000" dist="50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65000"/>
                <a:lumOff val="35000"/>
              </a:schemeClr>
            </a:gs>
            <a:gs pos="83000">
              <a:schemeClr val="bg1"/>
            </a:gs>
          </a:gsLst>
          <a:path path="circle">
            <a:fillToRect l="20000" t="30000" r="135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ocument 6"/>
          <p:cNvSpPr/>
          <p:nvPr/>
        </p:nvSpPr>
        <p:spPr>
          <a:xfrm rot="10800000">
            <a:off x="1" y="411366"/>
            <a:ext cx="9144000" cy="5562705"/>
          </a:xfrm>
          <a:custGeom>
            <a:avLst/>
            <a:gdLst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25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10056" y="24231"/>
                  <a:pt x="0" y="2025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85000"/>
                  <a:lumOff val="1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Flowchart: Document 7"/>
          <p:cNvSpPr/>
          <p:nvPr/>
        </p:nvSpPr>
        <p:spPr>
          <a:xfrm rot="10800000">
            <a:off x="1" y="609600"/>
            <a:ext cx="9144000" cy="4480425"/>
          </a:xfrm>
          <a:custGeom>
            <a:avLst/>
            <a:gdLst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03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8684" y="24776"/>
                  <a:pt x="0" y="2003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65000"/>
                  <a:lumOff val="3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34" name="Picture 10" descr="telerik_logo_new-(white).png"/>
          <p:cNvPicPr>
            <a:picLocks noChangeAspect="1"/>
          </p:cNvPicPr>
          <p:nvPr/>
        </p:nvPicPr>
        <p:blipFill>
          <a:blip r:embed="rId13" cstate="print">
            <a:lum brigh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1600200" cy="389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lowchart: Document 6"/>
          <p:cNvSpPr/>
          <p:nvPr userDrawn="1"/>
        </p:nvSpPr>
        <p:spPr>
          <a:xfrm rot="10800000">
            <a:off x="1" y="411366"/>
            <a:ext cx="9144000" cy="5562705"/>
          </a:xfrm>
          <a:custGeom>
            <a:avLst/>
            <a:gdLst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25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10056" y="24231"/>
                  <a:pt x="0" y="2025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85000"/>
                  <a:lumOff val="1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Flowchart: Document 7"/>
          <p:cNvSpPr/>
          <p:nvPr userDrawn="1"/>
        </p:nvSpPr>
        <p:spPr>
          <a:xfrm rot="10800000">
            <a:off x="1" y="609600"/>
            <a:ext cx="9144000" cy="4480425"/>
          </a:xfrm>
          <a:custGeom>
            <a:avLst/>
            <a:gdLst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03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8684" y="24776"/>
                  <a:pt x="0" y="2003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65000"/>
                  <a:lumOff val="3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10" descr="telerik_logo_new-(white).png"/>
          <p:cNvPicPr>
            <a:picLocks noChangeAspect="1"/>
          </p:cNvPicPr>
          <p:nvPr userDrawn="1"/>
        </p:nvPicPr>
        <p:blipFill>
          <a:blip r:embed="rId13" cstate="screen">
            <a:lum brigh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1600200" cy="389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01" r:id="rId9"/>
    <p:sldLayoutId id="2147483703" r:id="rId10"/>
    <p:sldLayoutId id="2147483702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://css.maxdesign.com.au/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lideshare.net/maxdesign/css-cascade-1658158" TargetMode="Externa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://css.maxdesign.com.au/selectutorial/advanced_conflict.htm" TargetMode="External"/><Relationship Id="rId2" Type="http://schemas.openxmlformats.org/officeDocument/2006/relationships/hyperlink" Target="http://www.smashingmagazine.com/2007/07/27/css-specificity-things-you-should-know/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szengarden.com/" TargetMode="Externa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1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jpeg"/><Relationship Id="rId4" Type="http://schemas.openxmlformats.org/officeDocument/2006/relationships/image" Target="../media/image76.gif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jpe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png"/><Relationship Id="rId4" Type="http://schemas.microsoft.com/office/2007/relationships/hdphoto" Target="../media/hdphoto1.wdp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1.gif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QA/2002/04/valid-dtd-list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gi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gif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gi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95800" y="2207048"/>
            <a:ext cx="4191000" cy="993352"/>
          </a:xfrm>
        </p:spPr>
        <p:txBody>
          <a:bodyPr/>
          <a:lstStyle/>
          <a:p>
            <a:r>
              <a:rPr lang="en-US" dirty="0" smtClean="0"/>
              <a:t>HTML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7000" y="3240880"/>
            <a:ext cx="5943600" cy="569120"/>
          </a:xfrm>
        </p:spPr>
        <p:txBody>
          <a:bodyPr/>
          <a:lstStyle/>
          <a:p>
            <a:r>
              <a:rPr lang="en-US" dirty="0" smtClean="0"/>
              <a:t>HTML, Text, Images, Tables</a:t>
            </a:r>
            <a:endParaRPr lang="en-US" noProof="1"/>
          </a:p>
        </p:txBody>
      </p:sp>
      <p:pic>
        <p:nvPicPr>
          <p:cNvPr id="30722" name="Picture 2" descr="http://us.123rf.com/400wm/400/400/kentoh/kentoh0901/kentoh090100047/408147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495801"/>
            <a:ext cx="4114800" cy="1910443"/>
          </a:xfrm>
          <a:prstGeom prst="roundRect">
            <a:avLst>
              <a:gd name="adj" fmla="val 5096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124932" name="Picture 4" descr="http://www.optimiced.com/wp-uploads/2009/07/html-icons-veerle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6" y="1295400"/>
            <a:ext cx="2422524" cy="2422524"/>
          </a:xfrm>
          <a:prstGeom prst="roundRect">
            <a:avLst>
              <a:gd name="adj" fmla="val 331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RightFacing"/>
            <a:lightRig rig="threePt" dir="t"/>
          </a:scene3d>
        </p:spPr>
      </p:pic>
      <p:pic>
        <p:nvPicPr>
          <p:cNvPr id="124934" name="Picture 6" descr="http://www.russellheimlich.com/blog/wp-content/uploads/2007/11/html-source-code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7086">
            <a:off x="5772896" y="387891"/>
            <a:ext cx="3098386" cy="1660126"/>
          </a:xfrm>
          <a:prstGeom prst="roundRect">
            <a:avLst>
              <a:gd name="adj" fmla="val 327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pic>
        <p:nvPicPr>
          <p:cNvPr id="12" name="Picture 2" descr="http://www.iconarchive.com/icons/mayosoft/aero-vista/128/Oficina-HTML-ic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63201">
            <a:off x="3269472" y="479855"/>
            <a:ext cx="1758366" cy="17583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First HTML Page</a:t>
            </a: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852996" name="Rectangle 4"/>
          <p:cNvSpPr>
            <a:spLocks noChangeArrowheads="1"/>
          </p:cNvSpPr>
          <p:nvPr/>
        </p:nvSpPr>
        <p:spPr bwMode="auto">
          <a:xfrm>
            <a:off x="541338" y="1628775"/>
            <a:ext cx="7991475" cy="32501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&lt;title&gt;My First HTML Page&lt;/title&gt;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&lt;p&gt;This is some text...&lt;/p&gt;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ZA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45" name="Picture 8" descr="My-First-HTML-Page-I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63" y="4221163"/>
            <a:ext cx="5556250" cy="221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57200" y="1020554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lvl="0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test.html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“Cascading</a:t>
            </a:r>
            <a:r>
              <a:rPr lang="en-US" dirty="0" smtClean="0"/>
              <a:t>”? 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100</a:t>
            </a:fld>
            <a:endParaRPr lang="en-US" dirty="0"/>
          </a:p>
        </p:txBody>
      </p:sp>
      <p:pic>
        <p:nvPicPr>
          <p:cNvPr id="2050" name="Picture 2" descr="http://www.guistuff.com/css/images/css_rules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712" y="1143000"/>
            <a:ext cx="4979388" cy="5248275"/>
          </a:xfrm>
          <a:prstGeom prst="roundRect">
            <a:avLst>
              <a:gd name="adj" fmla="val 364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86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“Cascading</a:t>
            </a:r>
            <a:r>
              <a:rPr lang="en-US" dirty="0" smtClean="0"/>
              <a:t>”? (3)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CSS styles are inherited and some not</a:t>
            </a:r>
          </a:p>
          <a:p>
            <a:pPr lvl="1"/>
            <a:r>
              <a:rPr lang="en-US" dirty="0" smtClean="0"/>
              <a:t>Text-related and list-related properties are inherited -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color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font-size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font-family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line-height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text-align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list-style</a:t>
            </a:r>
            <a:r>
              <a:rPr lang="en-US" dirty="0" smtClean="0"/>
              <a:t>, etc</a:t>
            </a:r>
          </a:p>
          <a:p>
            <a:pPr lvl="1"/>
            <a:r>
              <a:rPr lang="en-US" dirty="0" smtClean="0"/>
              <a:t>Box-related and positioning styles are not inherited -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width</a:t>
            </a:r>
            <a:r>
              <a:rPr lang="en-US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height</a:t>
            </a:r>
            <a:r>
              <a:rPr lang="en-US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</a:t>
            </a:r>
            <a:r>
              <a:rPr lang="en-US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</a:t>
            </a:r>
            <a:r>
              <a:rPr lang="en-US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padding</a:t>
            </a:r>
            <a:r>
              <a:rPr lang="en-US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position</a:t>
            </a:r>
            <a:r>
              <a:rPr lang="en-US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float</a:t>
            </a:r>
            <a:r>
              <a:rPr lang="en-US" sz="2800" dirty="0" smtClean="0"/>
              <a:t>, etc</a:t>
            </a:r>
            <a:endParaRPr lang="en-US" sz="2800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 lvl="1"/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&lt;a&gt;</a:t>
            </a:r>
            <a:r>
              <a:rPr lang="en-US" dirty="0" smtClean="0"/>
              <a:t> elements do not inherit color and text-decoration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01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Style Sheets Syntax</a:t>
            </a:r>
            <a:endParaRPr lang="bg-BG" dirty="0" smtClean="0"/>
          </a:p>
        </p:txBody>
      </p:sp>
      <p:sp>
        <p:nvSpPr>
          <p:cNvPr id="1000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000" dirty="0" err="1" smtClean="0"/>
              <a:t>Stylesheets</a:t>
            </a:r>
            <a:r>
              <a:rPr lang="en-US" sz="3000" dirty="0" smtClean="0"/>
              <a:t> consist of rules, selectors, declarations, properties and values</a:t>
            </a:r>
          </a:p>
          <a:p>
            <a:pPr>
              <a:defRPr/>
            </a:pPr>
            <a:endParaRPr lang="en-US" sz="3000" dirty="0" smtClean="0"/>
          </a:p>
          <a:p>
            <a:pPr>
              <a:defRPr/>
            </a:pPr>
            <a:endParaRPr lang="en-US" sz="3000" dirty="0" smtClean="0"/>
          </a:p>
          <a:p>
            <a:pPr>
              <a:defRPr/>
            </a:pPr>
            <a:endParaRPr lang="en-US" sz="3000" dirty="0" smtClean="0"/>
          </a:p>
          <a:p>
            <a:pPr>
              <a:defRPr/>
            </a:pPr>
            <a:r>
              <a:rPr lang="en-US" sz="3000" dirty="0" smtClean="0"/>
              <a:t>Selectors are separated by commas</a:t>
            </a:r>
          </a:p>
          <a:p>
            <a:pPr>
              <a:defRPr/>
            </a:pPr>
            <a:r>
              <a:rPr lang="en-US" sz="3000" dirty="0" smtClean="0"/>
              <a:t>Declarations are separated by semicolons</a:t>
            </a:r>
          </a:p>
          <a:p>
            <a:pPr>
              <a:defRPr/>
            </a:pPr>
            <a:r>
              <a:rPr lang="en-US" sz="3000" dirty="0" smtClean="0"/>
              <a:t>Properties and values are separated by colons</a:t>
            </a:r>
            <a:endParaRPr lang="bg-BG" sz="30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102</a:t>
            </a:fld>
            <a:endParaRPr lang="en-US" dirty="0"/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685800" y="6019800"/>
            <a:ext cx="7772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h1,h2,h3 { color: green; font-weight: bold; }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1250" y="2286000"/>
            <a:ext cx="4381500" cy="1143000"/>
          </a:xfrm>
          <a:prstGeom prst="roundRect">
            <a:avLst>
              <a:gd name="adj" fmla="val 8862"/>
            </a:avLst>
          </a:prstGeom>
          <a:noFill/>
          <a:ln w="9525">
            <a:solidFill>
              <a:schemeClr val="tx2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514600" y="3485346"/>
            <a:ext cx="4114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http://css.maxdesign.com.au/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1695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Selectors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Selectors determine which element the rule applies to: </a:t>
            </a:r>
          </a:p>
          <a:p>
            <a:pPr lvl="1">
              <a:defRPr/>
            </a:pPr>
            <a:r>
              <a:rPr lang="en-US" dirty="0" smtClean="0"/>
              <a:t>All elements of specific type (tag)</a:t>
            </a:r>
          </a:p>
          <a:p>
            <a:pPr lvl="1">
              <a:defRPr/>
            </a:pPr>
            <a:r>
              <a:rPr lang="en-US" dirty="0" smtClean="0"/>
              <a:t>Those that mach a specific attribute (id, class)</a:t>
            </a:r>
          </a:p>
          <a:p>
            <a:pPr lvl="1">
              <a:defRPr/>
            </a:pPr>
            <a:r>
              <a:rPr lang="en-US" dirty="0" smtClean="0"/>
              <a:t>Elements may be matched depending on how they are nested in the document tree (HTML)</a:t>
            </a:r>
          </a:p>
          <a:p>
            <a:pPr>
              <a:defRPr/>
            </a:pPr>
            <a:r>
              <a:rPr lang="en-US" dirty="0" smtClean="0"/>
              <a:t>Examples: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103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55650" y="5334000"/>
            <a:ext cx="76327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.header a { color: green 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2000" y="5969913"/>
            <a:ext cx="76327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#menu&gt;li { padding-top: 8px }</a:t>
            </a:r>
          </a:p>
        </p:txBody>
      </p:sp>
    </p:spTree>
    <p:extLst>
      <p:ext uri="{BB962C8B-B14F-4D97-AF65-F5344CB8AC3E}">
        <p14:creationId xmlns:p14="http://schemas.microsoft.com/office/powerpoint/2010/main" val="32997733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Selectors (2)</a:t>
            </a:r>
            <a:endParaRPr lang="bg-BG" dirty="0" smtClean="0"/>
          </a:p>
        </p:txBody>
      </p:sp>
      <p:sp>
        <p:nvSpPr>
          <p:cNvPr id="1002499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838200"/>
            <a:ext cx="8439150" cy="5715000"/>
          </a:xfrm>
        </p:spPr>
        <p:txBody>
          <a:bodyPr/>
          <a:lstStyle/>
          <a:p>
            <a:pPr>
              <a:lnSpc>
                <a:spcPts val="3700"/>
              </a:lnSpc>
              <a:spcBef>
                <a:spcPts val="300"/>
              </a:spcBef>
              <a:defRPr/>
            </a:pPr>
            <a:r>
              <a:rPr lang="en-US" sz="2800" dirty="0" smtClean="0"/>
              <a:t>Three primary kinds of selectors:</a:t>
            </a:r>
          </a:p>
          <a:p>
            <a:pPr lvl="1">
              <a:lnSpc>
                <a:spcPts val="3700"/>
              </a:lnSpc>
              <a:spcBef>
                <a:spcPts val="0"/>
              </a:spcBef>
              <a:defRPr/>
            </a:pPr>
            <a:r>
              <a:rPr lang="en-US" sz="2600" dirty="0" smtClean="0"/>
              <a:t>By tag (type selector):</a:t>
            </a:r>
            <a:br>
              <a:rPr lang="en-US" sz="2600" dirty="0" smtClean="0"/>
            </a:br>
            <a:endParaRPr lang="en-US" sz="2600" dirty="0" smtClean="0">
              <a:latin typeface="Courier New" pitchFamily="49" charset="0"/>
            </a:endParaRPr>
          </a:p>
          <a:p>
            <a:pPr lvl="1">
              <a:lnSpc>
                <a:spcPts val="3700"/>
              </a:lnSpc>
              <a:spcBef>
                <a:spcPts val="300"/>
              </a:spcBef>
              <a:defRPr/>
            </a:pPr>
            <a:r>
              <a:rPr lang="en-US" sz="2600" dirty="0" smtClean="0"/>
              <a:t>By element id:</a:t>
            </a:r>
            <a:br>
              <a:rPr lang="en-US" sz="2600" dirty="0" smtClean="0"/>
            </a:br>
            <a:endParaRPr lang="en-US" sz="2600" noProof="1" smtClean="0">
              <a:latin typeface="Courier New" pitchFamily="49" charset="0"/>
            </a:endParaRPr>
          </a:p>
          <a:p>
            <a:pPr lvl="1">
              <a:lnSpc>
                <a:spcPts val="3700"/>
              </a:lnSpc>
              <a:spcBef>
                <a:spcPts val="300"/>
              </a:spcBef>
              <a:defRPr/>
            </a:pPr>
            <a:r>
              <a:rPr lang="en-US" sz="2600" dirty="0" smtClean="0"/>
              <a:t>By element class name (only for HTML): </a:t>
            </a:r>
            <a:br>
              <a:rPr lang="en-US" sz="2600" dirty="0" smtClean="0"/>
            </a:br>
            <a:endParaRPr lang="en-US" sz="2600" dirty="0" smtClean="0">
              <a:latin typeface="Courier New" pitchFamily="49" charset="0"/>
            </a:endParaRPr>
          </a:p>
          <a:p>
            <a:pPr>
              <a:lnSpc>
                <a:spcPts val="3700"/>
              </a:lnSpc>
              <a:spcBef>
                <a:spcPts val="300"/>
              </a:spcBef>
              <a:defRPr/>
            </a:pPr>
            <a:r>
              <a:rPr lang="en-US" sz="2800" dirty="0" smtClean="0"/>
              <a:t>Selectors can be combined with commas:</a:t>
            </a:r>
          </a:p>
          <a:p>
            <a:pPr>
              <a:lnSpc>
                <a:spcPts val="3700"/>
              </a:lnSpc>
              <a:spcBef>
                <a:spcPts val="300"/>
              </a:spcBef>
              <a:buFontTx/>
              <a:buNone/>
              <a:defRPr/>
            </a:pPr>
            <a:r>
              <a:rPr lang="en-US" sz="2800" dirty="0" smtClean="0"/>
              <a:t>	</a:t>
            </a:r>
            <a:br>
              <a:rPr lang="en-US" sz="2800" dirty="0" smtClean="0"/>
            </a:br>
            <a:r>
              <a:rPr lang="en-US" sz="2800" dirty="0" smtClean="0"/>
              <a:t>This will match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dirty="0" smtClean="0"/>
              <a:t> tags, elements with class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link</a:t>
            </a:r>
            <a:r>
              <a:rPr lang="en-US" sz="2800" dirty="0" smtClean="0"/>
              <a:t>, and element with id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top-link</a:t>
            </a:r>
            <a:endParaRPr lang="bg-BG" sz="2800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104</a:t>
            </a:fld>
            <a:endParaRPr lang="en-US" dirty="0"/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900113" y="19812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 { font-family: verdana,sans-serif; }</a:t>
            </a:r>
          </a:p>
        </p:txBody>
      </p:sp>
      <p:sp>
        <p:nvSpPr>
          <p:cNvPr id="1002501" name="Rectangle 5"/>
          <p:cNvSpPr>
            <a:spLocks noChangeArrowheads="1"/>
          </p:cNvSpPr>
          <p:nvPr/>
        </p:nvSpPr>
        <p:spPr bwMode="auto">
          <a:xfrm>
            <a:off x="900113" y="30480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#element_id { color: #ff0000; }</a:t>
            </a:r>
          </a:p>
        </p:txBody>
      </p:sp>
      <p:sp>
        <p:nvSpPr>
          <p:cNvPr id="1002502" name="Rectangle 6"/>
          <p:cNvSpPr>
            <a:spLocks noChangeArrowheads="1"/>
          </p:cNvSpPr>
          <p:nvPr/>
        </p:nvSpPr>
        <p:spPr bwMode="auto">
          <a:xfrm>
            <a:off x="900113" y="41148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.myClass {border: 1px solid red}</a:t>
            </a:r>
          </a:p>
        </p:txBody>
      </p:sp>
      <p:sp>
        <p:nvSpPr>
          <p:cNvPr id="1002503" name="Rectangle 7"/>
          <p:cNvSpPr>
            <a:spLocks noChangeArrowheads="1"/>
          </p:cNvSpPr>
          <p:nvPr/>
        </p:nvSpPr>
        <p:spPr bwMode="auto">
          <a:xfrm>
            <a:off x="900113" y="51317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h1, .link, #top-link {font-weight: bold}</a:t>
            </a:r>
          </a:p>
        </p:txBody>
      </p:sp>
    </p:spTree>
    <p:extLst>
      <p:ext uri="{BB962C8B-B14F-4D97-AF65-F5344CB8AC3E}">
        <p14:creationId xmlns:p14="http://schemas.microsoft.com/office/powerpoint/2010/main" val="29037480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Selectors (3)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Pseudo-classes define state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:hover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:visited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:active</a:t>
            </a:r>
            <a:r>
              <a:rPr lang="en-US" dirty="0" smtClean="0"/>
              <a:t> 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</a:t>
            </a:r>
            <a:r>
              <a:rPr lang="en-US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lang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en-US" dirty="0" smtClean="0"/>
              <a:t>Pseudo-elements define element "parts" or are used to generate content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:first-line</a:t>
            </a:r>
            <a:r>
              <a:rPr lang="en-US" dirty="0" smtClean="0"/>
              <a:t> 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:before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:after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105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55650" y="4344650"/>
            <a:ext cx="7632700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a:hover { color: red;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p:first-line { text-transform: uppercase;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.title:before { content: "»";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.title:after { content: "«"; }</a:t>
            </a:r>
          </a:p>
        </p:txBody>
      </p:sp>
    </p:spTree>
    <p:extLst>
      <p:ext uri="{BB962C8B-B14F-4D97-AF65-F5344CB8AC3E}">
        <p14:creationId xmlns:p14="http://schemas.microsoft.com/office/powerpoint/2010/main" val="33694261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Selectors (4)</a:t>
            </a:r>
            <a:endParaRPr lang="bg-BG" dirty="0" smtClean="0"/>
          </a:p>
        </p:txBody>
      </p:sp>
      <p:sp>
        <p:nvSpPr>
          <p:cNvPr id="1005571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990601"/>
            <a:ext cx="8496300" cy="5678488"/>
          </a:xfrm>
        </p:spPr>
        <p:txBody>
          <a:bodyPr/>
          <a:lstStyle/>
          <a:p>
            <a:pPr>
              <a:lnSpc>
                <a:spcPct val="85000"/>
              </a:lnSpc>
              <a:spcBef>
                <a:spcPct val="30000"/>
              </a:spcBef>
              <a:defRPr/>
            </a:pPr>
            <a:r>
              <a:rPr lang="en-US" sz="3000" dirty="0" smtClean="0"/>
              <a:t>Match relative to element placement:</a:t>
            </a:r>
          </a:p>
          <a:p>
            <a:pPr>
              <a:lnSpc>
                <a:spcPct val="85000"/>
              </a:lnSpc>
              <a:spcBef>
                <a:spcPts val="2400"/>
              </a:spcBef>
              <a:buFontTx/>
              <a:buNone/>
              <a:defRPr/>
            </a:pP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This will match all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&lt;a&gt;</a:t>
            </a:r>
            <a:r>
              <a:rPr lang="en-US" sz="3000" dirty="0" smtClean="0"/>
              <a:t> tags that are inside of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&lt;p&gt;</a:t>
            </a:r>
            <a:endParaRPr lang="en-US" sz="3000" dirty="0" smtClean="0"/>
          </a:p>
          <a:p>
            <a:pPr>
              <a:lnSpc>
                <a:spcPct val="85000"/>
              </a:lnSpc>
              <a:spcBef>
                <a:spcPct val="30000"/>
              </a:spcBef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en-US" sz="3000" dirty="0" smtClean="0"/>
              <a:t> – universal selector (avoid or use with care!):</a:t>
            </a:r>
          </a:p>
          <a:p>
            <a:pPr>
              <a:lnSpc>
                <a:spcPct val="85000"/>
              </a:lnSpc>
              <a:spcBef>
                <a:spcPts val="3000"/>
              </a:spcBef>
              <a:spcAft>
                <a:spcPts val="0"/>
              </a:spcAft>
              <a:buFontTx/>
              <a:buNone/>
              <a:defRPr/>
            </a:pPr>
            <a:r>
              <a:rPr lang="en-US" sz="3000" dirty="0" smtClean="0">
                <a:latin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</a:rPr>
            </a:br>
            <a:r>
              <a:rPr lang="en-US" sz="3000" dirty="0" smtClean="0"/>
              <a:t>This will match all descendants of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3000" dirty="0" smtClean="0"/>
              <a:t> element</a:t>
            </a:r>
          </a:p>
          <a:p>
            <a:pPr>
              <a:lnSpc>
                <a:spcPct val="85000"/>
              </a:lnSpc>
              <a:spcBef>
                <a:spcPct val="50000"/>
              </a:spcBef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sz="3000" dirty="0" smtClean="0"/>
              <a:t> selector – used to match “next sibling”:</a:t>
            </a:r>
          </a:p>
          <a:p>
            <a:pPr>
              <a:lnSpc>
                <a:spcPct val="85000"/>
              </a:lnSpc>
              <a:spcBef>
                <a:spcPct val="50000"/>
              </a:spcBef>
              <a:buFontTx/>
              <a:buNone/>
              <a:defRPr/>
            </a:pPr>
            <a:endParaRPr lang="en-US" sz="3000" dirty="0" smtClean="0"/>
          </a:p>
          <a:p>
            <a:pPr>
              <a:lnSpc>
                <a:spcPct val="85000"/>
              </a:lnSpc>
              <a:buFontTx/>
              <a:buNone/>
              <a:defRPr/>
            </a:pPr>
            <a:r>
              <a:rPr lang="en-US" sz="3000" dirty="0" smtClean="0"/>
              <a:t>	This will match all siblings with class name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link</a:t>
            </a:r>
            <a:r>
              <a:rPr lang="en-US" sz="3000" dirty="0" smtClean="0"/>
              <a:t> that appear immediately after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3000" dirty="0" smtClean="0"/>
              <a:t> tag</a:t>
            </a:r>
            <a:endParaRPr lang="bg-BG" sz="3000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106</a:t>
            </a:fld>
            <a:endParaRPr lang="en-US" dirty="0"/>
          </a:p>
        </p:txBody>
      </p:sp>
      <p:sp>
        <p:nvSpPr>
          <p:cNvPr id="1005572" name="Rectangle 4"/>
          <p:cNvSpPr>
            <a:spLocks noChangeArrowheads="1"/>
          </p:cNvSpPr>
          <p:nvPr/>
        </p:nvSpPr>
        <p:spPr bwMode="auto">
          <a:xfrm>
            <a:off x="900113" y="15503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a {text-decoration: underline}</a:t>
            </a:r>
          </a:p>
        </p:txBody>
      </p:sp>
      <p:sp>
        <p:nvSpPr>
          <p:cNvPr id="1005573" name="Rectangle 5"/>
          <p:cNvSpPr>
            <a:spLocks noChangeArrowheads="1"/>
          </p:cNvSpPr>
          <p:nvPr/>
        </p:nvSpPr>
        <p:spPr bwMode="auto">
          <a:xfrm>
            <a:off x="900113" y="33528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* {color: black}</a:t>
            </a:r>
          </a:p>
        </p:txBody>
      </p:sp>
      <p:sp>
        <p:nvSpPr>
          <p:cNvPr id="1005574" name="Rectangle 6"/>
          <p:cNvSpPr>
            <a:spLocks noChangeArrowheads="1"/>
          </p:cNvSpPr>
          <p:nvPr/>
        </p:nvSpPr>
        <p:spPr bwMode="auto">
          <a:xfrm>
            <a:off x="900113" y="52079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 + .link {float:right}</a:t>
            </a:r>
          </a:p>
        </p:txBody>
      </p:sp>
    </p:spTree>
    <p:extLst>
      <p:ext uri="{BB962C8B-B14F-4D97-AF65-F5344CB8AC3E}">
        <p14:creationId xmlns:p14="http://schemas.microsoft.com/office/powerpoint/2010/main" val="35330511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Selectors (5)</a:t>
            </a:r>
            <a:endParaRPr lang="bg-BG" dirty="0" smtClean="0"/>
          </a:p>
        </p:txBody>
      </p:sp>
      <p:sp>
        <p:nvSpPr>
          <p:cNvPr id="100864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838200"/>
            <a:ext cx="8686800" cy="5715000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&gt;</a:t>
            </a:r>
            <a:r>
              <a:rPr lang="en-US" sz="2800" dirty="0" smtClean="0"/>
              <a:t> selector – matches direct child nodes:</a:t>
            </a:r>
            <a:r>
              <a:rPr lang="en-US" sz="2800" dirty="0" smtClean="0">
                <a:latin typeface="Courier New" pitchFamily="49" charset="0"/>
              </a:rPr>
              <a:t/>
            </a:r>
            <a:br>
              <a:rPr lang="en-US" sz="2800" dirty="0" smtClean="0">
                <a:latin typeface="Courier New" pitchFamily="49" charset="0"/>
              </a:rPr>
            </a:br>
            <a:endParaRPr lang="en-US" sz="2800" dirty="0" smtClean="0">
              <a:latin typeface="Courier New" pitchFamily="49" charset="0"/>
            </a:endParaRPr>
          </a:p>
          <a:p>
            <a:pPr>
              <a:buFontTx/>
              <a:buNone/>
              <a:defRPr/>
            </a:pPr>
            <a:r>
              <a:rPr lang="en-US" sz="2800" dirty="0" smtClean="0"/>
              <a:t>	This will match all elements with class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error</a:t>
            </a:r>
            <a:r>
              <a:rPr lang="en-US" sz="2800" dirty="0" smtClean="0"/>
              <a:t>, direct children of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&lt;p&gt;</a:t>
            </a:r>
            <a:r>
              <a:rPr lang="en-US" sz="2800" dirty="0" smtClean="0"/>
              <a:t> tag</a:t>
            </a:r>
          </a:p>
          <a:p>
            <a:pPr>
              <a:spcBef>
                <a:spcPts val="0"/>
              </a:spcBef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[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] </a:t>
            </a:r>
            <a:r>
              <a:rPr lang="en-US" sz="2800" dirty="0" smtClean="0"/>
              <a:t>– matches tag attributes by regular expression:</a:t>
            </a:r>
          </a:p>
          <a:p>
            <a:pPr>
              <a:spcBef>
                <a:spcPts val="1200"/>
              </a:spcBef>
              <a:buFontTx/>
              <a:buNone/>
              <a:defRPr/>
            </a:pP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This will match all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&lt;img&gt;</a:t>
            </a:r>
            <a:r>
              <a:rPr lang="en-US" sz="2800" dirty="0" smtClean="0"/>
              <a:t> tags with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alt</a:t>
            </a:r>
            <a:r>
              <a:rPr lang="en-US" sz="2800" dirty="0" smtClean="0"/>
              <a:t> attribute containing the word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logo</a:t>
            </a:r>
          </a:p>
          <a:p>
            <a:pPr>
              <a:spcBef>
                <a:spcPts val="1200"/>
              </a:spcBef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.class1.class2 </a:t>
            </a:r>
            <a:r>
              <a:rPr lang="en-US" sz="2800" dirty="0" smtClean="0"/>
              <a:t>(no space) - matches elements with both (all) classes applied at the same time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107</a:t>
            </a:fld>
            <a:endParaRPr lang="en-US" dirty="0"/>
          </a:p>
        </p:txBody>
      </p:sp>
      <p:sp>
        <p:nvSpPr>
          <p:cNvPr id="1008644" name="Rectangle 4"/>
          <p:cNvSpPr>
            <a:spLocks noChangeArrowheads="1"/>
          </p:cNvSpPr>
          <p:nvPr/>
        </p:nvSpPr>
        <p:spPr bwMode="auto">
          <a:xfrm>
            <a:off x="889000" y="14741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&gt; .error {font-size: 8px}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8645" name="Rectangle 5"/>
          <p:cNvSpPr>
            <a:spLocks noChangeArrowheads="1"/>
          </p:cNvSpPr>
          <p:nvPr/>
        </p:nvSpPr>
        <p:spPr bwMode="auto">
          <a:xfrm>
            <a:off x="900113" y="36576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img[alt~=logo] {border: none}</a:t>
            </a:r>
          </a:p>
        </p:txBody>
      </p:sp>
    </p:spTree>
    <p:extLst>
      <p:ext uri="{BB962C8B-B14F-4D97-AF65-F5344CB8AC3E}">
        <p14:creationId xmlns:p14="http://schemas.microsoft.com/office/powerpoint/2010/main" val="24037803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Values in the CSS Rules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Colors are set in RGB format (decimal or hex): 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Example: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#a0a6aa = </a:t>
            </a:r>
            <a:r>
              <a:rPr lang="en-US" sz="2800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rgb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(160, 166, 170)</a:t>
            </a:r>
            <a:endParaRPr lang="en-US" sz="2800" dirty="0" smtClean="0"/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Predefined color aliases exist: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black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blue</a:t>
            </a:r>
            <a:r>
              <a:rPr lang="en-US" sz="2800" dirty="0" smtClean="0"/>
              <a:t>, etc.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Numeric values are specified in: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Pixels, </a:t>
            </a:r>
            <a:r>
              <a:rPr lang="en-US" sz="2800" dirty="0" err="1" smtClean="0"/>
              <a:t>ems</a:t>
            </a:r>
            <a:r>
              <a:rPr lang="en-US" sz="2800" dirty="0" smtClean="0"/>
              <a:t>, e.g.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12px</a:t>
            </a:r>
            <a:r>
              <a:rPr lang="en-US" sz="2800" dirty="0" smtClean="0"/>
              <a:t> 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1.4em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Points, inches, centimeters, millimeters</a:t>
            </a:r>
          </a:p>
          <a:p>
            <a:pPr lvl="2">
              <a:lnSpc>
                <a:spcPct val="100000"/>
              </a:lnSpc>
              <a:defRPr/>
            </a:pPr>
            <a:r>
              <a:rPr lang="en-US" sz="2600" dirty="0" smtClean="0"/>
              <a:t>E.g.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10pt</a:t>
            </a:r>
            <a:r>
              <a:rPr lang="en-US" sz="2600" dirty="0" smtClean="0"/>
              <a:t> ,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1in</a:t>
            </a:r>
            <a:r>
              <a:rPr lang="en-US" sz="2600" dirty="0" smtClean="0"/>
              <a:t>,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1cm</a:t>
            </a:r>
            <a:r>
              <a:rPr lang="en-US" sz="2600" dirty="0" smtClean="0"/>
              <a:t>,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1mm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Percentages, e.g.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50%</a:t>
            </a:r>
          </a:p>
          <a:p>
            <a:pPr lvl="2">
              <a:lnSpc>
                <a:spcPct val="100000"/>
              </a:lnSpc>
              <a:defRPr/>
            </a:pPr>
            <a:r>
              <a:rPr lang="en-US" sz="2600" dirty="0" smtClean="0"/>
              <a:t>Percentage of what?...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Zero can be used with no unit: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border: 0;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1993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Default Browser Styles</a:t>
            </a:r>
            <a:endParaRPr lang="bg-BG" dirty="0" smtClean="0"/>
          </a:p>
        </p:txBody>
      </p:sp>
      <p:sp>
        <p:nvSpPr>
          <p:cNvPr id="1049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Browsers have default CSS styles</a:t>
            </a:r>
          </a:p>
          <a:p>
            <a:pPr lvl="1">
              <a:defRPr/>
            </a:pPr>
            <a:r>
              <a:rPr lang="en-US" dirty="0" smtClean="0"/>
              <a:t>Used when there is no CSS information or any other style information in the document</a:t>
            </a:r>
          </a:p>
          <a:p>
            <a:pPr>
              <a:defRPr/>
            </a:pPr>
            <a:r>
              <a:rPr lang="en-US" dirty="0" smtClean="0"/>
              <a:t>Caution: default styles differ in browsers</a:t>
            </a:r>
          </a:p>
          <a:p>
            <a:pPr lvl="1">
              <a:defRPr/>
            </a:pPr>
            <a:r>
              <a:rPr lang="en-US" dirty="0" smtClean="0"/>
              <a:t>E.g. margins, </a:t>
            </a:r>
            <a:r>
              <a:rPr lang="en-US" dirty="0" err="1" smtClean="0"/>
              <a:t>paddings</a:t>
            </a:r>
            <a:r>
              <a:rPr lang="en-US" dirty="0" smtClean="0"/>
              <a:t> and font sizes differ most often and usually developers reset them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109</a:t>
            </a:fld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0113" y="47507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{ margin: 0; padding: 0; }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4400" y="56388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body, h1, p, ul, li { margin: 0; padding: 0; }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3420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138" name="Rectangle 2"/>
          <p:cNvSpPr>
            <a:spLocks noChangeArrowheads="1"/>
          </p:cNvSpPr>
          <p:nvPr/>
        </p:nvSpPr>
        <p:spPr bwMode="auto">
          <a:xfrm>
            <a:off x="539750" y="1676400"/>
            <a:ext cx="8207375" cy="37487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&lt;title&gt;My First HTML Page&lt;/title&gt;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&lt;p&gt;This is some text...&lt;/p&gt;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ZA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591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First HTML Page: Tags</a:t>
            </a: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2133600" y="1905000"/>
            <a:ext cx="2209799" cy="527804"/>
          </a:xfrm>
          <a:prstGeom prst="wedgeRoundRectCallout">
            <a:avLst>
              <a:gd name="adj1" fmla="val -51525"/>
              <a:gd name="adj2" fmla="val 13982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Opening tag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172200" y="3663196"/>
            <a:ext cx="2057400" cy="527804"/>
          </a:xfrm>
          <a:prstGeom prst="wedgeRoundRectCallout">
            <a:avLst>
              <a:gd name="adj1" fmla="val -45850"/>
              <a:gd name="adj2" fmla="val -111478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Closing tag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5562600"/>
            <a:ext cx="8229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 HTML element consists of an opening tag, a closing tag and the content inside.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76200"/>
            <a:ext cx="7162800" cy="9144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Linking HTML and CSS</a:t>
            </a:r>
            <a:endParaRPr lang="bg-BG" dirty="0" smtClean="0"/>
          </a:p>
        </p:txBody>
      </p:sp>
      <p:sp>
        <p:nvSpPr>
          <p:cNvPr id="104653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55626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HTML (content) and CSS (presentation) can be linked in three ways: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Inline</a:t>
            </a:r>
            <a:r>
              <a:rPr lang="en-US" dirty="0" smtClean="0"/>
              <a:t>: the CSS rules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style</a:t>
            </a:r>
            <a:r>
              <a:rPr lang="en-US" dirty="0" smtClean="0"/>
              <a:t> attribute</a:t>
            </a:r>
          </a:p>
          <a:p>
            <a:pPr lvl="2">
              <a:defRPr/>
            </a:pPr>
            <a:r>
              <a:rPr lang="en-US" dirty="0" smtClean="0"/>
              <a:t>No selectors are needed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Embedded</a:t>
            </a:r>
            <a:r>
              <a:rPr lang="en-US" dirty="0" smtClean="0"/>
              <a:t>: in the &lt;head&gt; in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&lt;style&gt;</a:t>
            </a:r>
            <a:r>
              <a:rPr lang="en-US" dirty="0" smtClean="0"/>
              <a:t> tag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External</a:t>
            </a:r>
            <a:r>
              <a:rPr lang="en-US" dirty="0" smtClean="0"/>
              <a:t>: CSS rules in separate file (best)</a:t>
            </a:r>
          </a:p>
          <a:p>
            <a:pPr lvl="2">
              <a:defRPr/>
            </a:pPr>
            <a:r>
              <a:rPr lang="en-US" dirty="0" smtClean="0"/>
              <a:t>Usually a file with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.css</a:t>
            </a:r>
            <a:r>
              <a:rPr lang="en-US" dirty="0" smtClean="0"/>
              <a:t> extension</a:t>
            </a:r>
          </a:p>
          <a:p>
            <a:pPr lvl="2">
              <a:defRPr/>
            </a:pPr>
            <a:r>
              <a:rPr lang="en-US" dirty="0" smtClean="0"/>
              <a:t>Linked via </a:t>
            </a:r>
            <a:r>
              <a:rPr lang="en-US" sz="26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&lt;link</a:t>
            </a:r>
            <a:r>
              <a:rPr lang="en-US" sz="2600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6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rel="stylesheet"</a:t>
            </a:r>
            <a:r>
              <a:rPr lang="en-US" sz="2600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6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href=…&gt;</a:t>
            </a:r>
            <a:r>
              <a:rPr lang="en-US" sz="2600" dirty="0" smtClean="0"/>
              <a:t> </a:t>
            </a:r>
            <a:r>
              <a:rPr lang="en-US" dirty="0" smtClean="0"/>
              <a:t>tag 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@import</a:t>
            </a:r>
            <a:r>
              <a:rPr lang="en-US" dirty="0" smtClean="0"/>
              <a:t> directive in embedded CSS block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9021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Linking HTML and CSS (2)</a:t>
            </a:r>
            <a:endParaRPr lang="bg-BG" dirty="0" smtClean="0"/>
          </a:p>
        </p:txBody>
      </p:sp>
      <p:sp>
        <p:nvSpPr>
          <p:cNvPr id="1047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Using external files is highly recommended</a:t>
            </a:r>
          </a:p>
          <a:p>
            <a:pPr lvl="1">
              <a:defRPr/>
            </a:pPr>
            <a:r>
              <a:rPr lang="en-US" dirty="0" smtClean="0"/>
              <a:t>Simplifies the HTML document </a:t>
            </a:r>
          </a:p>
          <a:p>
            <a:pPr lvl="1">
              <a:defRPr/>
            </a:pPr>
            <a:r>
              <a:rPr lang="en-US" dirty="0" smtClean="0"/>
              <a:t>Improves page load speed as the CSS file is cached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4442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Inline Styles: Example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112</a:t>
            </a:fld>
            <a:endParaRPr lang="en-US" dirty="0"/>
          </a:p>
        </p:txBody>
      </p:sp>
      <p:sp>
        <p:nvSpPr>
          <p:cNvPr id="20483" name="Rectangle 5"/>
          <p:cNvSpPr>
            <a:spLocks noChangeArrowheads="1"/>
          </p:cNvSpPr>
          <p:nvPr/>
        </p:nvSpPr>
        <p:spPr bwMode="auto">
          <a:xfrm>
            <a:off x="755651" y="1554063"/>
            <a:ext cx="7702550" cy="47705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 "http://www.w3.org/TR/xhtml1/ DTD/xhtml1-transitional.dtd"&gt;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xmlns="http://www.w3.org/1999/xhtml"&gt;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&lt;title&gt;Inline Styles&lt;/title&gt;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 is some text&lt;/p&gt;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&lt;!--Separate multiple styles with a semicolon--&gt;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style="font-size: 20pt"&gt;Here is some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more text&lt;/p&gt;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style="font-size: 20pt;color: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#0000FF" &gt;Even more text&lt;/p&gt; 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20484" name="Rectangle 3"/>
          <p:cNvSpPr>
            <a:spLocks noChangeArrowheads="1"/>
          </p:cNvSpPr>
          <p:nvPr/>
        </p:nvSpPr>
        <p:spPr bwMode="auto">
          <a:xfrm>
            <a:off x="684453" y="1000780"/>
            <a:ext cx="28969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inline-styles.html</a:t>
            </a:r>
          </a:p>
        </p:txBody>
      </p:sp>
    </p:spTree>
    <p:extLst>
      <p:ext uri="{BB962C8B-B14F-4D97-AF65-F5344CB8AC3E}">
        <p14:creationId xmlns:p14="http://schemas.microsoft.com/office/powerpoint/2010/main" val="22630491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Inline Styles: Example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113</a:t>
            </a:fld>
            <a:endParaRPr lang="en-US" dirty="0"/>
          </a:p>
        </p:txBody>
      </p:sp>
      <p:sp>
        <p:nvSpPr>
          <p:cNvPr id="20483" name="Rectangle 5"/>
          <p:cNvSpPr>
            <a:spLocks noChangeArrowheads="1"/>
          </p:cNvSpPr>
          <p:nvPr/>
        </p:nvSpPr>
        <p:spPr bwMode="auto">
          <a:xfrm>
            <a:off x="755651" y="1554063"/>
            <a:ext cx="7702550" cy="47705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 "http://www.w3.org/TR/xhtml1/ DTD/xhtml1-transitional.dtd"&gt;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xmlns="http://www.w3.org/1999/xhtml"&gt;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&lt;title&gt;Inline Styles&lt;/title&gt;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 is some text&lt;/p&gt;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&lt;!--Separate multiple styles with a semicolon--&gt;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style="font-size: 20pt"&gt;Here is some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more text&lt;/p&gt;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style="font-size: 20pt;color: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#0000FF" &gt;Even more text&lt;/p&gt; 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20484" name="Rectangle 3"/>
          <p:cNvSpPr>
            <a:spLocks noChangeArrowheads="1"/>
          </p:cNvSpPr>
          <p:nvPr/>
        </p:nvSpPr>
        <p:spPr bwMode="auto">
          <a:xfrm>
            <a:off x="684453" y="1000780"/>
            <a:ext cx="28969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inline-styles.html</a:t>
            </a:r>
          </a:p>
        </p:txBody>
      </p:sp>
      <p:pic>
        <p:nvPicPr>
          <p:cNvPr id="6" name="Picture 5" descr="INL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133600"/>
            <a:ext cx="5807075" cy="386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018330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Cascade (Precedence)</a:t>
            </a:r>
            <a:endParaRPr lang="bg-BG" dirty="0" smtClean="0"/>
          </a:p>
        </p:txBody>
      </p:sp>
      <p:sp>
        <p:nvSpPr>
          <p:cNvPr id="1047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There are browser, user and author </a:t>
            </a:r>
            <a:r>
              <a:rPr lang="en-US" dirty="0" err="1" smtClean="0"/>
              <a:t>stylesheets</a:t>
            </a:r>
            <a:r>
              <a:rPr lang="en-US" dirty="0" smtClean="0"/>
              <a:t> with "normal" and "important" declarations</a:t>
            </a:r>
          </a:p>
          <a:p>
            <a:pPr lvl="1">
              <a:defRPr/>
            </a:pPr>
            <a:r>
              <a:rPr lang="en-US" dirty="0" smtClean="0"/>
              <a:t>Browser styles (least priority)</a:t>
            </a:r>
          </a:p>
          <a:p>
            <a:pPr lvl="1">
              <a:defRPr/>
            </a:pPr>
            <a:r>
              <a:rPr lang="en-US" dirty="0" smtClean="0"/>
              <a:t>Normal user styles</a:t>
            </a:r>
          </a:p>
          <a:p>
            <a:pPr lvl="1">
              <a:defRPr/>
            </a:pPr>
            <a:r>
              <a:rPr lang="en-US" dirty="0" smtClean="0"/>
              <a:t>Normal author styles (external, in head, inline)</a:t>
            </a:r>
          </a:p>
          <a:p>
            <a:pPr lvl="1">
              <a:defRPr/>
            </a:pPr>
            <a:r>
              <a:rPr lang="en-US" dirty="0" smtClean="0"/>
              <a:t>Important author styles</a:t>
            </a:r>
          </a:p>
          <a:p>
            <a:pPr lvl="1">
              <a:defRPr/>
            </a:pPr>
            <a:r>
              <a:rPr lang="en-US" dirty="0" smtClean="0"/>
              <a:t>Important user styles (max priority)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114</a:t>
            </a:fld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0113" y="54365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{ color: red !important ; }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5999946"/>
            <a:ext cx="80772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http://www.slideshare.net/maxdesign/css-cascade-1658158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1399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Specificity</a:t>
            </a:r>
            <a:endParaRPr lang="bg-BG" dirty="0" smtClean="0"/>
          </a:p>
        </p:txBody>
      </p:sp>
      <p:sp>
        <p:nvSpPr>
          <p:cNvPr id="1047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specificity is used to determine the precedence of CSS style declarations with the same origin. Selectors are what matters</a:t>
            </a:r>
          </a:p>
          <a:p>
            <a:pPr lvl="1">
              <a:defRPr/>
            </a:pPr>
            <a:r>
              <a:rPr lang="en-US" dirty="0" smtClean="0"/>
              <a:t>Simple calculation: #id = 100, .class = 10, :pseudo = 10, [</a:t>
            </a:r>
            <a:r>
              <a:rPr lang="en-US" dirty="0" err="1" smtClean="0"/>
              <a:t>attr</a:t>
            </a:r>
            <a:r>
              <a:rPr lang="en-US" dirty="0" smtClean="0"/>
              <a:t>] = 10, tag = 1, * = 0</a:t>
            </a:r>
          </a:p>
          <a:p>
            <a:pPr lvl="1">
              <a:defRPr/>
            </a:pPr>
            <a:r>
              <a:rPr lang="en-US" dirty="0" smtClean="0"/>
              <a:t>Same number of points? Order matters.</a:t>
            </a:r>
          </a:p>
          <a:p>
            <a:pPr lvl="1">
              <a:defRPr/>
            </a:pPr>
            <a:r>
              <a:rPr lang="en-US" dirty="0" smtClean="0"/>
              <a:t>See also:</a:t>
            </a:r>
          </a:p>
          <a:p>
            <a:pPr lvl="1">
              <a:defRPr/>
            </a:pPr>
            <a:r>
              <a:rPr lang="en-US" sz="2000" dirty="0" smtClean="0">
                <a:hlinkClick r:id="rId2"/>
              </a:rPr>
              <a:t>http://www.smashingmagazine.com/2007/07/27/css-specificity-things-you-should-know/</a:t>
            </a:r>
            <a:r>
              <a:rPr lang="en-US" sz="2000" dirty="0" smtClean="0"/>
              <a:t> </a:t>
            </a:r>
          </a:p>
          <a:p>
            <a:pPr lvl="1">
              <a:defRPr/>
            </a:pPr>
            <a:r>
              <a:rPr lang="en-US" sz="2000" dirty="0" smtClean="0">
                <a:hlinkClick r:id="rId3"/>
              </a:rPr>
              <a:t>http://css.maxdesign.com.au/selectutorial/advanced_conflict.htm</a:t>
            </a:r>
            <a:endParaRPr lang="en-US" sz="2000" dirty="0" smtClean="0"/>
          </a:p>
          <a:p>
            <a:pPr lvl="1"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9752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Embedded Styles</a:t>
            </a:r>
            <a:endParaRPr lang="bg-BG" smtClean="0"/>
          </a:p>
        </p:txBody>
      </p:sp>
      <p:sp>
        <p:nvSpPr>
          <p:cNvPr id="98816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Embedded in the HTML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&lt;style&gt;</a:t>
            </a:r>
            <a:r>
              <a:rPr lang="en-US" dirty="0" smtClean="0"/>
              <a:t> tag:</a:t>
            </a:r>
            <a:br>
              <a:rPr lang="en-US" dirty="0" smtClean="0"/>
            </a:br>
            <a:r>
              <a:rPr lang="en-US" noProof="1" smtClean="0"/>
              <a:t>	</a:t>
            </a:r>
            <a:endParaRPr lang="en-US" sz="2900" noProof="1" smtClean="0">
              <a:latin typeface="Courier New" pitchFamily="49" charset="0"/>
            </a:endParaRP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&lt;style&gt;</a:t>
            </a:r>
            <a:r>
              <a:rPr lang="en-US" dirty="0" smtClean="0"/>
              <a:t> tag is placed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 smtClean="0"/>
              <a:t> section of the document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dirty="0" smtClean="0"/>
              <a:t> attribute specifies the MIME type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MIME describes the format of the content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Other MIME types include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text/html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image/gif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text/javascript</a:t>
            </a:r>
            <a:r>
              <a:rPr lang="en-US" dirty="0" smtClean="0"/>
              <a:t> …</a:t>
            </a:r>
            <a:endParaRPr lang="en-US" noProof="1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Used for document-specific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116</a:t>
            </a:fld>
            <a:endParaRPr lang="en-US" dirty="0"/>
          </a:p>
        </p:txBody>
      </p:sp>
      <p:sp>
        <p:nvSpPr>
          <p:cNvPr id="988164" name="Rectangle 4"/>
          <p:cNvSpPr>
            <a:spLocks noChangeArrowheads="1"/>
          </p:cNvSpPr>
          <p:nvPr/>
        </p:nvSpPr>
        <p:spPr bwMode="auto">
          <a:xfrm>
            <a:off x="827088" y="1600200"/>
            <a:ext cx="7416800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&lt;style type="text/css"&gt;</a:t>
            </a:r>
          </a:p>
        </p:txBody>
      </p:sp>
    </p:spTree>
    <p:extLst>
      <p:ext uri="{BB962C8B-B14F-4D97-AF65-F5344CB8AC3E}">
        <p14:creationId xmlns:p14="http://schemas.microsoft.com/office/powerpoint/2010/main" val="572270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Embedded Styles: Example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117</a:t>
            </a:fld>
            <a:endParaRPr lang="en-US" dirty="0"/>
          </a:p>
        </p:txBody>
      </p:sp>
      <p:sp>
        <p:nvSpPr>
          <p:cNvPr id="1050627" name="Rectangle 3"/>
          <p:cNvSpPr>
            <a:spLocks noChangeArrowheads="1"/>
          </p:cNvSpPr>
          <p:nvPr/>
        </p:nvSpPr>
        <p:spPr bwMode="auto">
          <a:xfrm>
            <a:off x="684213" y="1482328"/>
            <a:ext cx="7777162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 "http://www.w3.org/TR/xhtml1/DTD/xhtml1-transitional.dtd"&gt;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xmlns="http://www.w3.org/1999/xhtml"&gt;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&lt;title&gt;Style Sheets&lt;/title&gt;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&lt;style type="text/css"&gt;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em {background-color:#8000FF; color:white}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h1 {font-family:Arial, sans-serif}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  {font-size:18pt}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.blue {color:blue}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&lt;/style&gt;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</p:txBody>
      </p:sp>
      <p:sp>
        <p:nvSpPr>
          <p:cNvPr id="24580" name="Rectangle 3"/>
          <p:cNvSpPr>
            <a:spLocks noChangeArrowheads="1"/>
          </p:cNvSpPr>
          <p:nvPr/>
        </p:nvSpPr>
        <p:spPr bwMode="auto">
          <a:xfrm>
            <a:off x="609600" y="914400"/>
            <a:ext cx="4572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embedded-stylesheets.html</a:t>
            </a:r>
          </a:p>
        </p:txBody>
      </p:sp>
    </p:spTree>
    <p:extLst>
      <p:ext uri="{BB962C8B-B14F-4D97-AF65-F5344CB8AC3E}">
        <p14:creationId xmlns:p14="http://schemas.microsoft.com/office/powerpoint/2010/main" val="39256518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Embedded Styles: Example (2)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118</a:t>
            </a:fld>
            <a:endParaRPr lang="en-US" dirty="0"/>
          </a:p>
        </p:txBody>
      </p:sp>
      <p:sp>
        <p:nvSpPr>
          <p:cNvPr id="1051651" name="Rectangle 3"/>
          <p:cNvSpPr>
            <a:spLocks noChangeArrowheads="1"/>
          </p:cNvSpPr>
          <p:nvPr/>
        </p:nvSpPr>
        <p:spPr bwMode="auto">
          <a:xfrm>
            <a:off x="762000" y="1447800"/>
            <a:ext cx="7620000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 class="blue"&gt;A Heading&lt;/h1&gt;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 is some text. Here is some text. Here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is some text. Here is some text. Here is some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text.&lt;/p&gt;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&lt;h1&gt;Another Heading&lt;/h1&gt;  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class="blue"&gt;Here is some more text.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Here is some more text.&lt;/p&gt;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class="blue"&gt;Here is some &lt;em&gt;more&lt;/em&gt;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text. Here is some more text.&lt;/p&gt;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4546021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62000" y="1447800"/>
            <a:ext cx="7620000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 class="blue"&gt;A Heading&lt;/h1&gt;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 is some text. Here is some text. Here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is some text. Here is some text. Here is some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text.&lt;/p&gt;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&lt;h1&gt;Another Heading&lt;/h1&gt;  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class="blue"&gt;Here is some more text.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Here is some more text.&lt;/p&gt;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class="blue"&gt;Here is some &lt;em&gt;more&lt;/em&gt;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text. Here is some more text.&lt;/p&gt;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051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Embedded Styles: Example (3)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119</a:t>
            </a:fld>
            <a:endParaRPr lang="en-US" dirty="0"/>
          </a:p>
        </p:txBody>
      </p:sp>
      <p:pic>
        <p:nvPicPr>
          <p:cNvPr id="4" name="Picture 3" descr="DECLARE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57400" y="1676400"/>
            <a:ext cx="6551612" cy="47259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603893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186" name="Rectangle 2"/>
          <p:cNvSpPr>
            <a:spLocks noChangeArrowheads="1"/>
          </p:cNvSpPr>
          <p:nvPr/>
        </p:nvSpPr>
        <p:spPr bwMode="auto">
          <a:xfrm>
            <a:off x="539751" y="1703082"/>
            <a:ext cx="7994649" cy="37487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&lt;title&gt;My First HTML Page&lt;/title&gt;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&lt;p&gt;This is some text...&lt;/p&gt;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ZA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1195" name="Rectangle 11"/>
          <p:cNvSpPr>
            <a:spLocks noChangeArrowheads="1"/>
          </p:cNvSpPr>
          <p:nvPr/>
        </p:nvSpPr>
        <p:spPr bwMode="auto">
          <a:xfrm>
            <a:off x="875255" y="2514600"/>
            <a:ext cx="7354345" cy="12593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1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First HTML Page: Header</a:t>
            </a: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3733800" y="1524000"/>
            <a:ext cx="2362200" cy="527804"/>
          </a:xfrm>
          <a:prstGeom prst="wedgeRoundRectCallout">
            <a:avLst>
              <a:gd name="adj1" fmla="val -51100"/>
              <a:gd name="adj2" fmla="val 14832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HTML header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External CSS Styles</a:t>
            </a:r>
            <a:endParaRPr lang="bg-BG" dirty="0" smtClean="0"/>
          </a:p>
        </p:txBody>
      </p:sp>
      <p:sp>
        <p:nvSpPr>
          <p:cNvPr id="99328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sz="3000" dirty="0" smtClean="0"/>
              <a:t>External linking</a:t>
            </a:r>
          </a:p>
          <a:p>
            <a:pPr lvl="1">
              <a:defRPr/>
            </a:pPr>
            <a:r>
              <a:rPr lang="en-US" sz="2800" dirty="0" smtClean="0"/>
              <a:t>Separate pages can all use a shared style sheet</a:t>
            </a:r>
          </a:p>
          <a:p>
            <a:pPr lvl="1">
              <a:defRPr/>
            </a:pPr>
            <a:r>
              <a:rPr lang="en-US" sz="2800" dirty="0" smtClean="0"/>
              <a:t>Only modify a single file to change the styles across your entire Web site </a:t>
            </a:r>
            <a:r>
              <a:rPr lang="en-US" sz="2000" dirty="0" smtClean="0"/>
              <a:t>(see </a:t>
            </a:r>
            <a:r>
              <a:rPr lang="en-US" sz="2000" dirty="0" smtClean="0">
                <a:hlinkClick r:id="rId2"/>
              </a:rPr>
              <a:t>http://www.csszengarden.com/</a:t>
            </a:r>
            <a:r>
              <a:rPr lang="en-US" sz="2000" dirty="0" smtClean="0"/>
              <a:t>)</a:t>
            </a:r>
            <a:endParaRPr lang="en-US" sz="2800" dirty="0" smtClean="0"/>
          </a:p>
          <a:p>
            <a:pPr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link</a:t>
            </a:r>
            <a:r>
              <a:rPr lang="en-US" sz="3000" dirty="0" smtClean="0"/>
              <a:t> tag (with a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rel</a:t>
            </a:r>
            <a:r>
              <a:rPr lang="en-US" sz="3000" dirty="0" smtClean="0"/>
              <a:t> attribute)</a:t>
            </a:r>
          </a:p>
          <a:p>
            <a:pPr lvl="1">
              <a:defRPr/>
            </a:pPr>
            <a:r>
              <a:rPr lang="en-US" sz="2800" dirty="0" smtClean="0"/>
              <a:t>Specifies a relationship between current document and another document</a:t>
            </a:r>
          </a:p>
          <a:p>
            <a:pPr lvl="1">
              <a:buFontTx/>
              <a:buNone/>
              <a:defRPr/>
            </a:pPr>
            <a:endParaRPr lang="en-US" sz="2800" dirty="0" smtClean="0">
              <a:latin typeface="Courier New" pitchFamily="49" charset="0"/>
            </a:endParaRPr>
          </a:p>
          <a:p>
            <a:pPr lvl="1">
              <a:spcBef>
                <a:spcPts val="24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link</a:t>
            </a:r>
            <a:r>
              <a:rPr lang="en-US" dirty="0" smtClean="0"/>
              <a:t> elements should be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120</a:t>
            </a:fld>
            <a:endParaRPr lang="en-US" dirty="0"/>
          </a:p>
        </p:txBody>
      </p:sp>
      <p:sp>
        <p:nvSpPr>
          <p:cNvPr id="993284" name="Rectangle 4"/>
          <p:cNvSpPr>
            <a:spLocks noChangeArrowheads="1"/>
          </p:cNvSpPr>
          <p:nvPr/>
        </p:nvSpPr>
        <p:spPr bwMode="auto">
          <a:xfrm>
            <a:off x="900113" y="5181600"/>
            <a:ext cx="7416800" cy="7017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&lt;link rel="stylesheet" type="text/css"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href="styles.css"&gt;</a:t>
            </a:r>
          </a:p>
        </p:txBody>
      </p:sp>
    </p:spTree>
    <p:extLst>
      <p:ext uri="{BB962C8B-B14F-4D97-AF65-F5344CB8AC3E}">
        <p14:creationId xmlns:p14="http://schemas.microsoft.com/office/powerpoint/2010/main" val="18764849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External CSS Styles (2)</a:t>
            </a:r>
            <a:endParaRPr lang="bg-BG" dirty="0" smtClean="0"/>
          </a:p>
        </p:txBody>
      </p:sp>
      <p:sp>
        <p:nvSpPr>
          <p:cNvPr id="99328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buNone/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@import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Another way to link external CSS files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Example:</a:t>
            </a:r>
          </a:p>
          <a:p>
            <a:pPr lvl="1">
              <a:lnSpc>
                <a:spcPct val="100000"/>
              </a:lnSpc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buNone/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buNone/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dirty="0" smtClean="0"/>
              <a:t>Ancient browsers do not recognize @import</a:t>
            </a:r>
          </a:p>
          <a:p>
            <a:pPr lvl="1"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dirty="0" smtClean="0"/>
              <a:t>Use @import in an external CSS file to workaround the IE 32 CSS file limit</a:t>
            </a:r>
          </a:p>
          <a:p>
            <a:pPr lvl="1">
              <a:lnSpc>
                <a:spcPct val="100000"/>
              </a:lnSpc>
              <a:buNone/>
              <a:defRPr/>
            </a:pPr>
            <a:r>
              <a:rPr lang="en-US" dirty="0" smtClean="0"/>
              <a:t>	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00113" y="2955971"/>
            <a:ext cx="7416800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&lt;style type="text/css"&gt;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@import url("styles.css");</a:t>
            </a:r>
            <a:b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/* same as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@import "styles.css";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&lt;/style&gt;</a:t>
            </a:r>
          </a:p>
        </p:txBody>
      </p:sp>
    </p:spTree>
    <p:extLst>
      <p:ext uri="{BB962C8B-B14F-4D97-AF65-F5344CB8AC3E}">
        <p14:creationId xmlns:p14="http://schemas.microsoft.com/office/powerpoint/2010/main" val="42061368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306" name="Rectangle 2"/>
          <p:cNvSpPr>
            <a:spLocks noGrp="1" noChangeArrowheads="1"/>
          </p:cNvSpPr>
          <p:nvPr>
            <p:ph type="title"/>
          </p:nvPr>
        </p:nvSpPr>
        <p:spPr>
          <a:xfrm>
            <a:off x="2357438" y="71438"/>
            <a:ext cx="6607175" cy="90963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External Styles: Example</a:t>
            </a:r>
            <a:endParaRPr lang="bg-BG" sz="3600" dirty="0" smtClean="0">
              <a:latin typeface="Courier New" pitchFamily="49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122</a:t>
            </a:fld>
            <a:endParaRPr lang="en-US" dirty="0"/>
          </a:p>
        </p:txBody>
      </p:sp>
      <p:sp>
        <p:nvSpPr>
          <p:cNvPr id="994309" name="Rectangle 5"/>
          <p:cNvSpPr>
            <a:spLocks noChangeArrowheads="1"/>
          </p:cNvSpPr>
          <p:nvPr/>
        </p:nvSpPr>
        <p:spPr bwMode="auto">
          <a:xfrm>
            <a:off x="755650" y="1519238"/>
            <a:ext cx="7632700" cy="47245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 CSS Document */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	  { text-decoration: none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a:hover { text-decoration: underline;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color: red;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background-color: #CCFFCC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 em   { color: red;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font-weight: bold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	  { margin-left: 2cm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 ul	  { text-decoration: underline;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margin-left: .5cm }</a:t>
            </a:r>
          </a:p>
        </p:txBody>
      </p:sp>
      <p:sp>
        <p:nvSpPr>
          <p:cNvPr id="29700" name="Rectangle 3"/>
          <p:cNvSpPr>
            <a:spLocks noChangeArrowheads="1"/>
          </p:cNvSpPr>
          <p:nvPr/>
        </p:nvSpPr>
        <p:spPr bwMode="auto">
          <a:xfrm>
            <a:off x="685800" y="990600"/>
            <a:ext cx="16546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styles.css</a:t>
            </a:r>
          </a:p>
        </p:txBody>
      </p:sp>
    </p:spTree>
    <p:extLst>
      <p:ext uri="{BB962C8B-B14F-4D97-AF65-F5344CB8AC3E}">
        <p14:creationId xmlns:p14="http://schemas.microsoft.com/office/powerpoint/2010/main" val="14172538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External Styles: Example (2)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123</a:t>
            </a:fld>
            <a:endParaRPr lang="en-US" dirty="0"/>
          </a:p>
        </p:txBody>
      </p:sp>
      <p:sp>
        <p:nvSpPr>
          <p:cNvPr id="995332" name="Rectangle 4"/>
          <p:cNvSpPr>
            <a:spLocks noChangeArrowheads="1"/>
          </p:cNvSpPr>
          <p:nvPr/>
        </p:nvSpPr>
        <p:spPr bwMode="auto">
          <a:xfrm>
            <a:off x="684213" y="1428750"/>
            <a:ext cx="7777162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Transitional//EN"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"http://www.w3.org/TR/xhtml1/DTD/xhtml1-transitional.dtd"&gt;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xmlns="http://www.w3.org/1999/xhtml"&gt;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&lt;title&gt;Importing style sheets&lt;/title&gt;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&lt;link type="text/css" rel="stylesheet"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href="styles.css" 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&lt;h1&gt;Shopping list for &lt;em&gt;Monday&lt;/em&gt;:&lt;/h1&gt;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&lt;li&gt;Milk&lt;/li&gt;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</p:txBody>
      </p:sp>
      <p:sp>
        <p:nvSpPr>
          <p:cNvPr id="30724" name="Rectangle 3"/>
          <p:cNvSpPr>
            <a:spLocks noChangeArrowheads="1"/>
          </p:cNvSpPr>
          <p:nvPr/>
        </p:nvSpPr>
        <p:spPr bwMode="auto">
          <a:xfrm>
            <a:off x="714374" y="914400"/>
            <a:ext cx="34766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external-styles.html</a:t>
            </a:r>
          </a:p>
        </p:txBody>
      </p:sp>
    </p:spTree>
    <p:extLst>
      <p:ext uri="{BB962C8B-B14F-4D97-AF65-F5344CB8AC3E}">
        <p14:creationId xmlns:p14="http://schemas.microsoft.com/office/powerpoint/2010/main" val="38006996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External Styles: Example (3)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124</a:t>
            </a:fld>
            <a:endParaRPr lang="en-US" dirty="0"/>
          </a:p>
        </p:txBody>
      </p:sp>
      <p:sp>
        <p:nvSpPr>
          <p:cNvPr id="996356" name="Rectangle 4"/>
          <p:cNvSpPr>
            <a:spLocks noChangeArrowheads="1"/>
          </p:cNvSpPr>
          <p:nvPr/>
        </p:nvSpPr>
        <p:spPr bwMode="auto">
          <a:xfrm>
            <a:off x="685800" y="1143000"/>
            <a:ext cx="7777163" cy="52383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&lt;li&gt;Bread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&lt;li&gt;White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&lt;li&gt;Rye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&lt;li&gt;Whole wheat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&lt;li&gt;Rice&lt;/li&gt;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&lt;li&gt;Potatoes&lt;/li&gt;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&lt;li&gt;Pizza &lt;em&gt;with mushrooms&lt;/em&gt;&lt;/li&gt;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href="http://food.com" title="grocery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store"&gt;Go to the Grocery store&lt;/a&gt;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9793833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5800" y="1143000"/>
            <a:ext cx="7777163" cy="52383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&lt;li&gt;Bread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&lt;li&gt;White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&lt;li&gt;Rye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&lt;li&gt;Whole wheat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&lt;li&gt;Rice&lt;/li&gt;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&lt;li&gt;Potatoes&lt;/li&gt;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&lt;li&gt;Pizza &lt;em&gt;with mushrooms&lt;/em&gt;&lt;/li&gt;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href="http://food.com" title="grocery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store"&gt;Go to the Grocery store&lt;/a&gt;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996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External Styles: Example (4)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125</a:t>
            </a:fld>
            <a:endParaRPr lang="en-US" dirty="0"/>
          </a:p>
        </p:txBody>
      </p:sp>
      <p:pic>
        <p:nvPicPr>
          <p:cNvPr id="4" name="Picture 4" descr="advancedhov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447800"/>
            <a:ext cx="5326063" cy="49371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60316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Text-related CSS Properties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color</a:t>
            </a:r>
            <a:r>
              <a:rPr lang="en-US" sz="3000" dirty="0" smtClean="0"/>
              <a:t> – specifies the color of the text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font-size</a:t>
            </a:r>
            <a:r>
              <a:rPr lang="en-US" sz="3000" dirty="0" smtClean="0"/>
              <a:t> – size of font: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xx-small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x-small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small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medium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large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x-large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xx-large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smaller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larger</a:t>
            </a:r>
            <a:r>
              <a:rPr lang="en-US" sz="3000" dirty="0" smtClean="0"/>
              <a:t> or numeric value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font-family</a:t>
            </a:r>
            <a:r>
              <a:rPr lang="en-US" sz="3000" dirty="0" smtClean="0"/>
              <a:t> – comma separated font names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Example: </a:t>
            </a:r>
            <a:r>
              <a:rPr lang="en-US" sz="2800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verdana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sans-serif</a:t>
            </a:r>
            <a:r>
              <a:rPr lang="en-US" sz="2800" dirty="0" smtClean="0"/>
              <a:t>, etc. 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The browser loads the first one that is available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There should always be at least one generic font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font-weight</a:t>
            </a:r>
            <a:r>
              <a:rPr lang="en-US" sz="2800" dirty="0" smtClean="0"/>
              <a:t> can be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normal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bold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bolder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lighter</a:t>
            </a:r>
            <a:r>
              <a:rPr lang="en-US" sz="3000" dirty="0" smtClean="0"/>
              <a:t> or a number in range [</a:t>
            </a:r>
            <a:r>
              <a:rPr lang="en-US" sz="3000" dirty="0" smtClean="0">
                <a:latin typeface="Consolas" pitchFamily="49" charset="0"/>
                <a:cs typeface="Consolas" pitchFamily="49" charset="0"/>
              </a:rPr>
              <a:t>100</a:t>
            </a:r>
            <a:r>
              <a:rPr lang="en-US" sz="3000" dirty="0" smtClean="0">
                <a:cs typeface="Consolas" pitchFamily="49" charset="0"/>
              </a:rPr>
              <a:t> </a:t>
            </a:r>
            <a:r>
              <a:rPr lang="en-US" sz="3000" dirty="0" smtClean="0">
                <a:latin typeface="Consolas" pitchFamily="49" charset="0"/>
                <a:cs typeface="Consolas" pitchFamily="49" charset="0"/>
              </a:rPr>
              <a:t>…</a:t>
            </a:r>
            <a:r>
              <a:rPr lang="en-US" sz="3000" dirty="0" smtClean="0">
                <a:cs typeface="Consolas" pitchFamily="49" charset="0"/>
              </a:rPr>
              <a:t> </a:t>
            </a:r>
            <a:r>
              <a:rPr lang="en-US" sz="3000" dirty="0" smtClean="0">
                <a:latin typeface="Consolas" pitchFamily="49" charset="0"/>
                <a:cs typeface="Consolas" pitchFamily="49" charset="0"/>
              </a:rPr>
              <a:t>900</a:t>
            </a:r>
            <a:r>
              <a:rPr lang="en-US" sz="3000" dirty="0" smtClean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7861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Rules for Fonts (2)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font-style</a:t>
            </a:r>
            <a:r>
              <a:rPr lang="en-US" dirty="0" smtClean="0"/>
              <a:t> – styles the font</a:t>
            </a:r>
          </a:p>
          <a:p>
            <a:pPr lvl="1">
              <a:defRPr/>
            </a:pPr>
            <a:r>
              <a:rPr lang="en-US" dirty="0" smtClean="0"/>
              <a:t>Values: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normal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italic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oblique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text-decoration</a:t>
            </a:r>
            <a:r>
              <a:rPr lang="en-US" dirty="0" smtClean="0"/>
              <a:t> – decorates the text</a:t>
            </a:r>
          </a:p>
          <a:p>
            <a:pPr lvl="1">
              <a:defRPr/>
            </a:pPr>
            <a:r>
              <a:rPr lang="en-US" dirty="0" smtClean="0"/>
              <a:t>Values: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none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underline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line-trough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overline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blink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text-align</a:t>
            </a:r>
            <a:r>
              <a:rPr lang="en-US" dirty="0" smtClean="0"/>
              <a:t> – defines the alignment of text or other content</a:t>
            </a:r>
          </a:p>
          <a:p>
            <a:pPr lvl="1">
              <a:defRPr/>
            </a:pPr>
            <a:r>
              <a:rPr lang="en-US" dirty="0" smtClean="0"/>
              <a:t>Values: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left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right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center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justify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7711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Shorthand Font Property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</a:t>
            </a:r>
          </a:p>
          <a:p>
            <a:pPr lvl="1">
              <a:defRPr/>
            </a:pPr>
            <a:r>
              <a:rPr lang="en-US" dirty="0" smtClean="0"/>
              <a:t>Shorthand rule for setting multiple font properties at the same time</a:t>
            </a:r>
          </a:p>
          <a:p>
            <a:pPr lvl="1">
              <a:defRPr/>
            </a:pPr>
            <a:endParaRPr lang="en-US" dirty="0" smtClean="0"/>
          </a:p>
          <a:p>
            <a:pPr lvl="1">
              <a:buNone/>
              <a:defRPr/>
            </a:pPr>
            <a:r>
              <a:rPr lang="en-US" dirty="0" smtClean="0"/>
              <a:t>	is equal to writing this:</a:t>
            </a:r>
            <a:endParaRPr lang="en-US" dirty="0" smtClean="0">
              <a:latin typeface="Courier New" pitchFamily="49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128</a:t>
            </a:fld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900113" y="2851868"/>
            <a:ext cx="7416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font:italic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normal bold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12px/16px verdana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0113" y="4168271"/>
            <a:ext cx="7416800" cy="20867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font-style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italic;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font-variant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normal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 bold;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12px;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line-height: 16px;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verdana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926044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Backgrounds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background-image</a:t>
            </a:r>
          </a:p>
          <a:p>
            <a:pPr lvl="1">
              <a:defRPr/>
            </a:pPr>
            <a:r>
              <a:rPr lang="en-US" dirty="0" smtClean="0"/>
              <a:t>URL of image to be used as background, e.g.: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defRPr/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background-color</a:t>
            </a:r>
          </a:p>
          <a:p>
            <a:pPr lvl="1">
              <a:defRPr/>
            </a:pPr>
            <a:r>
              <a:rPr lang="en-US" dirty="0" smtClean="0"/>
              <a:t>Using color and image and the same time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background-repeat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repeat-x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repeat-y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repeat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no-repeat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background-attachment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urier New" pitchFamily="49" charset="0"/>
              </a:rPr>
              <a:t>fixed</a:t>
            </a:r>
            <a:r>
              <a:rPr lang="en-US" dirty="0" smtClean="0"/>
              <a:t> /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urier New" pitchFamily="49" charset="0"/>
              </a:rPr>
              <a:t>scroll</a:t>
            </a:r>
          </a:p>
          <a:p>
            <a:pPr lvl="1">
              <a:defRPr/>
            </a:pP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129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00113" y="2233035"/>
            <a:ext cx="7416800" cy="4339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background-image:url("back.gif");</a:t>
            </a:r>
          </a:p>
        </p:txBody>
      </p:sp>
    </p:spTree>
    <p:extLst>
      <p:ext uri="{BB962C8B-B14F-4D97-AF65-F5344CB8AC3E}">
        <p14:creationId xmlns:p14="http://schemas.microsoft.com/office/powerpoint/2010/main" val="23111430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186" name="Rectangle 2"/>
          <p:cNvSpPr>
            <a:spLocks noChangeArrowheads="1"/>
          </p:cNvSpPr>
          <p:nvPr/>
        </p:nvSpPr>
        <p:spPr bwMode="auto">
          <a:xfrm>
            <a:off x="539751" y="1628775"/>
            <a:ext cx="7994649" cy="37487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&lt;title&gt;My First HTML Page&lt;/title&gt;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&lt;p&gt;This is some text...&lt;/p&gt;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ZA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1195" name="Rectangle 11"/>
          <p:cNvSpPr>
            <a:spLocks noChangeArrowheads="1"/>
          </p:cNvSpPr>
          <p:nvPr/>
        </p:nvSpPr>
        <p:spPr bwMode="auto">
          <a:xfrm>
            <a:off x="875255" y="3657600"/>
            <a:ext cx="7354346" cy="12652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1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First HTML Page: Body</a:t>
            </a: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4114800" y="5257800"/>
            <a:ext cx="2209800" cy="527804"/>
          </a:xfrm>
          <a:prstGeom prst="wedgeRoundRectCallout">
            <a:avLst>
              <a:gd name="adj1" fmla="val -41697"/>
              <a:gd name="adj2" fmla="val -14676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HTML body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Backgrounds (2)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background-position</a:t>
            </a:r>
            <a:r>
              <a:rPr lang="en-US" dirty="0" smtClean="0"/>
              <a:t>: specifies vertical and horizontal position of the background image</a:t>
            </a:r>
          </a:p>
          <a:p>
            <a:pPr lvl="1">
              <a:defRPr/>
            </a:pPr>
            <a:r>
              <a:rPr lang="en-US" dirty="0" smtClean="0"/>
              <a:t>Vertical position: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center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bottom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Horizontal position: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left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center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right</a:t>
            </a:r>
          </a:p>
          <a:p>
            <a:pPr lvl="1">
              <a:defRPr/>
            </a:pPr>
            <a:r>
              <a:rPr lang="en-US" dirty="0" smtClean="0"/>
              <a:t>Both can be specified in percentage or other numerical values</a:t>
            </a:r>
          </a:p>
          <a:p>
            <a:pPr lvl="1">
              <a:defRPr/>
            </a:pPr>
            <a:r>
              <a:rPr lang="en-US" dirty="0" smtClean="0"/>
              <a:t>Examples: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130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7426" y="5290268"/>
            <a:ext cx="7242174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background-position: top left;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90600" y="5976068"/>
            <a:ext cx="7242174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background-position: -5px 50%;</a:t>
            </a:r>
          </a:p>
        </p:txBody>
      </p:sp>
    </p:spTree>
    <p:extLst>
      <p:ext uri="{BB962C8B-B14F-4D97-AF65-F5344CB8AC3E}">
        <p14:creationId xmlns:p14="http://schemas.microsoft.com/office/powerpoint/2010/main" val="41185713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 smtClean="0"/>
              <a:t>Background Shorthand Property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ts val="3200"/>
              </a:lnSpc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</a:t>
            </a:r>
            <a:r>
              <a:rPr lang="en-US" sz="3000" dirty="0" smtClean="0"/>
              <a:t>: shorthand rule for setting background properties at the same time:</a:t>
            </a:r>
          </a:p>
          <a:p>
            <a:pPr>
              <a:lnSpc>
                <a:spcPts val="3200"/>
              </a:lnSpc>
              <a:defRPr/>
            </a:pPr>
            <a:endParaRPr lang="en-US" sz="3000" dirty="0" smtClean="0"/>
          </a:p>
          <a:p>
            <a:pPr>
              <a:lnSpc>
                <a:spcPts val="3200"/>
              </a:lnSpc>
              <a:buFontTx/>
              <a:buNone/>
              <a:defRPr/>
            </a:pPr>
            <a:r>
              <a:rPr lang="en-US" sz="3000" dirty="0" smtClean="0"/>
              <a:t>	</a:t>
            </a:r>
            <a:endParaRPr lang="en-US" sz="3000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lnSpc>
                <a:spcPts val="3200"/>
              </a:lnSpc>
              <a:spcBef>
                <a:spcPts val="0"/>
              </a:spcBef>
              <a:buFontTx/>
              <a:buNone/>
              <a:defRPr/>
            </a:pPr>
            <a:r>
              <a:rPr lang="en-US" sz="3000" dirty="0" smtClean="0"/>
              <a:t>	is equal to writing:</a:t>
            </a:r>
          </a:p>
          <a:p>
            <a:pPr lvl="1">
              <a:lnSpc>
                <a:spcPts val="3200"/>
              </a:lnSpc>
              <a:defRPr/>
            </a:pPr>
            <a:endParaRPr lang="en-US" sz="2800" dirty="0" smtClean="0"/>
          </a:p>
          <a:p>
            <a:pPr lvl="1">
              <a:lnSpc>
                <a:spcPts val="3200"/>
              </a:lnSpc>
              <a:defRPr/>
            </a:pPr>
            <a:endParaRPr lang="en-US" sz="2800" dirty="0" smtClean="0"/>
          </a:p>
          <a:p>
            <a:pPr lvl="1">
              <a:lnSpc>
                <a:spcPts val="3200"/>
              </a:lnSpc>
              <a:defRPr/>
            </a:pPr>
            <a:endParaRPr lang="en-US" sz="2800" dirty="0" smtClean="0"/>
          </a:p>
          <a:p>
            <a:pPr lvl="1">
              <a:lnSpc>
                <a:spcPts val="3200"/>
              </a:lnSpc>
              <a:spcBef>
                <a:spcPts val="3000"/>
              </a:spcBef>
              <a:defRPr/>
            </a:pPr>
            <a:r>
              <a:rPr lang="en-US" sz="2800" dirty="0" smtClean="0"/>
              <a:t>Some browsers will not apply BOTH color and image for background if using shorthand rule</a:t>
            </a:r>
            <a:endParaRPr lang="bg-BG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1981200"/>
            <a:ext cx="7924800" cy="7571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#FFF0C0 url("back.gif") no-repeat fixed top;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3579674"/>
            <a:ext cx="7924800" cy="17543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background-color: #FFF0C0;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background-image: url("back.gif");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background-repeat: no-repeat;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background-attachment: fixed;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background-position: top;</a:t>
            </a:r>
          </a:p>
        </p:txBody>
      </p:sp>
    </p:spTree>
    <p:extLst>
      <p:ext uri="{BB962C8B-B14F-4D97-AF65-F5344CB8AC3E}">
        <p14:creationId xmlns:p14="http://schemas.microsoft.com/office/powerpoint/2010/main" val="20959884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Background-image or </a:t>
            </a:r>
            <a:r>
              <a:rPr lang="en-US" dirty="0" smtClean="0">
                <a:latin typeface="Consolas" pitchFamily="49" charset="0"/>
              </a:rPr>
              <a:t>&lt;img&gt;</a:t>
            </a:r>
            <a:r>
              <a:rPr lang="en-US" dirty="0" smtClean="0"/>
              <a:t>?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Background images allow you to save many image tags from the HTML </a:t>
            </a:r>
          </a:p>
          <a:p>
            <a:pPr lvl="1">
              <a:defRPr/>
            </a:pPr>
            <a:r>
              <a:rPr lang="en-US" dirty="0" smtClean="0"/>
              <a:t>Leads to less code</a:t>
            </a:r>
          </a:p>
          <a:p>
            <a:pPr lvl="1">
              <a:defRPr/>
            </a:pPr>
            <a:r>
              <a:rPr lang="en-US" dirty="0" smtClean="0"/>
              <a:t>More content-oriented approach</a:t>
            </a:r>
          </a:p>
          <a:p>
            <a:pPr>
              <a:defRPr/>
            </a:pPr>
            <a:r>
              <a:rPr lang="en-US" dirty="0" smtClean="0"/>
              <a:t>All images that are not part of the page content (and are used only for "beautification") should be moved to the CSS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3593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Borders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border-width</a:t>
            </a:r>
            <a:r>
              <a:rPr lang="en-US" dirty="0" smtClean="0"/>
              <a:t>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thin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medium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thick</a:t>
            </a:r>
            <a:r>
              <a:rPr lang="en-US" dirty="0" smtClean="0"/>
              <a:t> or numerical value (e.g.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10px</a:t>
            </a:r>
            <a:r>
              <a:rPr lang="en-US" dirty="0" smtClean="0"/>
              <a:t>)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border-color</a:t>
            </a:r>
            <a:r>
              <a:rPr lang="en-US" dirty="0" smtClean="0"/>
              <a:t>: color alias or RGB value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border-style</a:t>
            </a:r>
            <a:r>
              <a:rPr lang="en-US" dirty="0" smtClean="0"/>
              <a:t>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none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hidden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dotted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dashed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solid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double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groove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ridge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inset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outset</a:t>
            </a:r>
          </a:p>
          <a:p>
            <a:pPr>
              <a:defRPr/>
            </a:pPr>
            <a:r>
              <a:rPr lang="en-US" dirty="0" smtClean="0"/>
              <a:t>Each property can be defined separately for left, top, bottom and right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border-top-style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border-left-color</a:t>
            </a:r>
            <a:r>
              <a:rPr lang="en-US" dirty="0" smtClean="0"/>
              <a:t>, …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937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Border Shorthand Property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</a:t>
            </a:r>
            <a:r>
              <a:rPr lang="en-US" dirty="0" smtClean="0"/>
              <a:t>: shorthand rule for setting border properties at once:</a:t>
            </a:r>
          </a:p>
          <a:p>
            <a:pPr>
              <a:defRPr/>
            </a:pPr>
            <a:endParaRPr lang="en-US" dirty="0" smtClean="0"/>
          </a:p>
          <a:p>
            <a:pPr>
              <a:buFontTx/>
              <a:buNone/>
              <a:defRPr/>
            </a:pPr>
            <a:r>
              <a:rPr lang="en-US" dirty="0" smtClean="0"/>
              <a:t>	is equal to writing:</a:t>
            </a:r>
          </a:p>
          <a:p>
            <a:pPr>
              <a:buFontTx/>
              <a:buNone/>
              <a:defRPr/>
            </a:pPr>
            <a:endParaRPr lang="en-US" dirty="0" smtClean="0"/>
          </a:p>
          <a:p>
            <a:pPr>
              <a:buFontTx/>
              <a:buNone/>
              <a:defRPr/>
            </a:pPr>
            <a:r>
              <a:rPr lang="en-US" dirty="0" smtClean="0"/>
              <a:t>		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defRPr/>
            </a:pPr>
            <a:r>
              <a:rPr lang="en-US" dirty="0" smtClean="0"/>
              <a:t>Specify different borders for the sides via shorthand rules: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border-left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border-right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border-bottom</a:t>
            </a:r>
          </a:p>
          <a:p>
            <a:pPr>
              <a:defRPr/>
            </a:pPr>
            <a:r>
              <a:rPr lang="en-US" dirty="0" smtClean="0"/>
              <a:t>When to avoid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border:0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134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2242268"/>
            <a:ext cx="7924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1px solid red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3537668"/>
            <a:ext cx="7924800" cy="10895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border-width:1px;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border-color:red;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border-style:solid;</a:t>
            </a:r>
          </a:p>
        </p:txBody>
      </p:sp>
    </p:spTree>
    <p:extLst>
      <p:ext uri="{BB962C8B-B14F-4D97-AF65-F5344CB8AC3E}">
        <p14:creationId xmlns:p14="http://schemas.microsoft.com/office/powerpoint/2010/main" val="31715696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Width and Height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width</a:t>
            </a:r>
            <a:r>
              <a:rPr lang="en-US" dirty="0" smtClean="0"/>
              <a:t> – defines numerical value for the width of element, 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200px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height</a:t>
            </a:r>
            <a:r>
              <a:rPr lang="en-US" dirty="0" smtClean="0"/>
              <a:t> – defines numerical value for the height of element, 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100px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By default the height of an element is defined by its content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Inline elements do not apply height, unless you change their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display</a:t>
            </a:r>
            <a:r>
              <a:rPr lang="en-US" dirty="0" smtClean="0"/>
              <a:t> style.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5036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Margin and Padding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margin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padding</a:t>
            </a:r>
            <a:r>
              <a:rPr lang="en-US" dirty="0" smtClean="0"/>
              <a:t> define the spacing around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Numerical value, 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10px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-5px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Can be defined for each of the four sides separately -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margin-top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padding-left</a:t>
            </a:r>
            <a:r>
              <a:rPr lang="en-US" dirty="0" smtClean="0"/>
              <a:t>, …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margin</a:t>
            </a:r>
            <a:r>
              <a:rPr lang="en-US" dirty="0" smtClean="0"/>
              <a:t> is the spacing outside of the border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padding</a:t>
            </a:r>
            <a:r>
              <a:rPr lang="en-US" dirty="0" smtClean="0"/>
              <a:t> is the spacing between the border and the content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What are collapsing margins?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6113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dirty="0" smtClean="0"/>
              <a:t>Margin and Padding: Short Rules</a:t>
            </a:r>
            <a:endParaRPr lang="bg-BG" sz="3800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margin: 5px</a:t>
            </a:r>
            <a:r>
              <a:rPr lang="en-US" dirty="0" smtClean="0"/>
              <a:t>;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Sets all four sides to have margin of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/>
              <a:t> px;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margin: 10px 20px;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top and bottom to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10px</a:t>
            </a:r>
            <a:r>
              <a:rPr lang="en-US" dirty="0" smtClean="0"/>
              <a:t>, left and right to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20px</a:t>
            </a:r>
            <a:r>
              <a:rPr lang="en-US" dirty="0" smtClean="0"/>
              <a:t>;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margin: 5px 3px 8px;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top 5px, left/right 3px, bottom 8px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margin: 1px 3px 5px 7px;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top, right, bottom, left (clockwise from top)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Same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padding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0894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Box Model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138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1297585"/>
            <a:ext cx="7469188" cy="50343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86381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IE Quirks Mode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4038600" cy="57150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defRPr/>
            </a:pPr>
            <a:r>
              <a:rPr lang="en-US" sz="3000" dirty="0" smtClean="0"/>
              <a:t>When using quirks mode (pages with no DOCTYPE or with a HTML 4 Transitional DOCTYPE), Internet Explorer violates the box model standard</a:t>
            </a:r>
            <a:endParaRPr lang="bg-BG" sz="30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139</a:t>
            </a:fld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25538"/>
            <a:ext cx="3952875" cy="53641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331904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Some Simple Tags</a:t>
            </a:r>
            <a:endParaRPr lang="en-US" dirty="0" smtClean="0"/>
          </a:p>
        </p:txBody>
      </p:sp>
      <p:sp>
        <p:nvSpPr>
          <p:cNvPr id="8570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ZA" dirty="0" smtClean="0"/>
              <a:t>Hyperlink Tags</a:t>
            </a:r>
          </a:p>
          <a:p>
            <a:pPr>
              <a:lnSpc>
                <a:spcPct val="90000"/>
              </a:lnSpc>
              <a:defRPr/>
            </a:pPr>
            <a:endParaRPr lang="en-ZA" dirty="0" smtClean="0"/>
          </a:p>
          <a:p>
            <a:pPr>
              <a:lnSpc>
                <a:spcPct val="90000"/>
              </a:lnSpc>
              <a:defRPr/>
            </a:pPr>
            <a:endParaRPr lang="en-ZA" dirty="0" smtClean="0"/>
          </a:p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r>
              <a:rPr lang="en-ZA" dirty="0" smtClean="0"/>
              <a:t>Image Tags</a:t>
            </a:r>
          </a:p>
          <a:p>
            <a:pPr>
              <a:lnSpc>
                <a:spcPct val="90000"/>
              </a:lnSpc>
              <a:defRPr/>
            </a:pPr>
            <a:endParaRPr lang="en-ZA" dirty="0" smtClean="0"/>
          </a:p>
          <a:p>
            <a:pPr>
              <a:lnSpc>
                <a:spcPct val="90000"/>
              </a:lnSpc>
              <a:spcBef>
                <a:spcPct val="60000"/>
              </a:spcBef>
              <a:defRPr/>
            </a:pPr>
            <a:r>
              <a:rPr lang="en-ZA" dirty="0" smtClean="0"/>
              <a:t>Text formatting tags</a:t>
            </a:r>
            <a:endParaRPr lang="en-US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857092" name="Rectangle 4"/>
          <p:cNvSpPr>
            <a:spLocks noChangeArrowheads="1"/>
          </p:cNvSpPr>
          <p:nvPr/>
        </p:nvSpPr>
        <p:spPr bwMode="auto">
          <a:xfrm>
            <a:off x="611188" y="1752600"/>
            <a:ext cx="7991475" cy="9048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="http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://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www.telerik.com/"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title="Telerik"&gt;Link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Telerik Web site&lt;/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</a:t>
            </a:r>
          </a:p>
        </p:txBody>
      </p:sp>
      <p:sp>
        <p:nvSpPr>
          <p:cNvPr id="857093" name="Rectangle 5"/>
          <p:cNvSpPr>
            <a:spLocks noChangeArrowheads="1"/>
          </p:cNvSpPr>
          <p:nvPr/>
        </p:nvSpPr>
        <p:spPr bwMode="auto">
          <a:xfrm>
            <a:off x="612775" y="3581400"/>
            <a:ext cx="7991475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logo.gif" alt="logo" /&gt;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57094" name="Rectangle 6"/>
          <p:cNvSpPr>
            <a:spLocks noChangeArrowheads="1"/>
          </p:cNvSpPr>
          <p:nvPr/>
        </p:nvSpPr>
        <p:spPr bwMode="auto">
          <a:xfrm>
            <a:off x="612775" y="5013472"/>
            <a:ext cx="7991475" cy="13111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text is &lt;em&gt;emphasized.&lt;/em&gt;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/&gt;new line&lt;br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one is &lt;strong&gt;more emphasized.&lt;/strong&gt;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Positioning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position</a:t>
            </a:r>
            <a:r>
              <a:rPr lang="en-US" dirty="0" smtClean="0"/>
              <a:t>: defines the positioning of the element in the page content flow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 The value is one of: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static</a:t>
            </a:r>
            <a:r>
              <a:rPr lang="en-US" sz="2800" dirty="0" smtClean="0"/>
              <a:t> (default)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relative</a:t>
            </a:r>
            <a:r>
              <a:rPr lang="en-US" sz="2800" dirty="0" smtClean="0"/>
              <a:t> – relative position according to where the element would appear with static position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absolute</a:t>
            </a:r>
            <a:r>
              <a:rPr lang="en-US" sz="2800" dirty="0" smtClean="0"/>
              <a:t> – position according to the innermost positioned parent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fixed</a:t>
            </a:r>
            <a:r>
              <a:rPr lang="en-US" sz="2800" dirty="0" smtClean="0"/>
              <a:t> – same as  absolute, but ignores page scrolling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553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Positioning (2)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Margin VS relative positioning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Fixed and absolutely positioned elements do not influence the page normal flow and usually stay on top of other elements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Their position and size is ignored when calculating the size of parent element or position of surrounding elements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Overlaid according to their z-index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Inline fixed or absolutely positioned elements can apply height like block-level elements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922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Positioning (3)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left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bottom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right</a:t>
            </a:r>
            <a:r>
              <a:rPr lang="en-US" dirty="0" smtClean="0"/>
              <a:t>: specifies offset of absolute/fixed/relative positioned element as numerical values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z-index</a:t>
            </a:r>
            <a:r>
              <a:rPr lang="en-US" dirty="0" smtClean="0"/>
              <a:t> : specifies the stack level of positioned elements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Understanding stacking context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142</a:t>
            </a:fld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65800" y="4559300"/>
            <a:ext cx="2540000" cy="184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85800" y="4495800"/>
            <a:ext cx="4648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Each positioned element creates a stacking context</a:t>
            </a:r>
            <a:r>
              <a:rPr lang="bg-BG" sz="1800" dirty="0" smtClean="0"/>
              <a:t>.</a:t>
            </a:r>
            <a:endParaRPr lang="en-US" sz="1800" dirty="0" smtClean="0"/>
          </a:p>
          <a:p>
            <a:r>
              <a:rPr lang="en-US" sz="1800" dirty="0" smtClean="0"/>
              <a:t>Elements in different stacking contexts are overlapped according to the stacking order of their containers</a:t>
            </a:r>
            <a:r>
              <a:rPr lang="bg-BG" sz="1800" dirty="0" smtClean="0"/>
              <a:t>. </a:t>
            </a:r>
            <a:r>
              <a:rPr lang="en-US" sz="1800" dirty="0" smtClean="0"/>
              <a:t>For example, there is no way for #A1 and #A2 (children of #A) to be placed over #B without increasing the z-index of #A.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198870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Inline element positioning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vertical-align</a:t>
            </a:r>
            <a:r>
              <a:rPr lang="en-US" dirty="0" smtClean="0"/>
              <a:t>: sets the vertical-alignment of an inline element, according to the line height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Values: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baseline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sub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super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text-top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middle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bottom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text-bottom</a:t>
            </a:r>
            <a:r>
              <a:rPr lang="en-US" dirty="0" smtClean="0"/>
              <a:t> or numeric</a:t>
            </a:r>
          </a:p>
          <a:p>
            <a:pPr marL="282575" lvl="1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dirty="0" smtClean="0"/>
              <a:t>Also used for content of table cells (which apply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middle</a:t>
            </a:r>
            <a:r>
              <a:rPr lang="en-US" dirty="0" smtClean="0"/>
              <a:t> alignment by default)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13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Float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float</a:t>
            </a:r>
            <a:r>
              <a:rPr lang="en-US" dirty="0" smtClean="0"/>
              <a:t>: the element “floats” to one side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left</a:t>
            </a:r>
            <a:r>
              <a:rPr lang="en-US" dirty="0" smtClean="0"/>
              <a:t>: places the element on the left and following content on the right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right</a:t>
            </a:r>
            <a:r>
              <a:rPr lang="en-US" dirty="0" smtClean="0"/>
              <a:t>: places the element on the right and following content on the left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floated elements should come before the content that will wrap around them in the code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margins of floated elements do not collapse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floated inline elements can apply height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953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floated elements are positioned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145</a:t>
            </a:fld>
            <a:endParaRPr lang="en-US" dirty="0"/>
          </a:p>
        </p:txBody>
      </p:sp>
      <p:graphicFrame>
        <p:nvGraphicFramePr>
          <p:cNvPr id="3074" name="Object 5"/>
          <p:cNvGraphicFramePr>
            <a:graphicFrameLocks noChangeAspect="1"/>
          </p:cNvGraphicFramePr>
          <p:nvPr/>
        </p:nvGraphicFramePr>
        <p:xfrm>
          <a:off x="2514600" y="2362200"/>
          <a:ext cx="4038600" cy="314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Image" r:id="rId3" imgW="3174603" imgH="2476190" progId="">
                  <p:embed/>
                </p:oleObj>
              </mc:Choice>
              <mc:Fallback>
                <p:oleObj name="Image" r:id="rId3" imgW="3174603" imgH="247619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2362200"/>
                        <a:ext cx="4038600" cy="314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713634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Clear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clear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Sets the sides of the element where other floating elements are NOT allowed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Used to "drop" elements below floated ones or expand a container, which contains only floated children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Possible values: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left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right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both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Clearing floats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additional element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&lt;div&gt;</a:t>
            </a:r>
            <a:r>
              <a:rPr lang="en-US" dirty="0" smtClean="0"/>
              <a:t>) with a clear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781624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Clear (2)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Clearing floats (continued)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:after { content: ""; display: block; clear: both; height: 0; }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Triggering </a:t>
            </a:r>
            <a:r>
              <a:rPr lang="en-US" dirty="0" err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hasLayout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in IE expands a container of floated elements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display: inline-block;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zoom: 1;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452028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Opacity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opacity</a:t>
            </a:r>
            <a:r>
              <a:rPr lang="en-US" dirty="0" smtClean="0"/>
              <a:t>: specifies the opacity of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Floating point number from 0 to 1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For old Mozilla browsers use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–</a:t>
            </a:r>
            <a:r>
              <a:rPr lang="en-US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moz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-opacity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For IE use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filter:alpha(opacity=value)</a:t>
            </a:r>
            <a:r>
              <a:rPr lang="en-US" dirty="0" smtClean="0"/>
              <a:t> where value is from 0 to 100; also, "binary and script behaviors" must be enabled and </a:t>
            </a:r>
            <a:r>
              <a:rPr lang="en-US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hasLayout</a:t>
            </a:r>
            <a:r>
              <a:rPr lang="en-US" dirty="0" smtClean="0"/>
              <a:t> must be triggered, e.g.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zoom:1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60804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Visibility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visibility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Determines whether the element is visible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hidden</a:t>
            </a:r>
            <a:r>
              <a:rPr lang="en-US" dirty="0" smtClean="0"/>
              <a:t>: element is not rendered, but still occupies place on the page (similar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opacity:0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visible</a:t>
            </a:r>
            <a:r>
              <a:rPr lang="en-US" dirty="0" smtClean="0"/>
              <a:t>: element is rendered normally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28114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Some Simple Tags – Example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865283" name="Rectangle 3"/>
          <p:cNvSpPr>
            <a:spLocks noChangeArrowheads="1"/>
          </p:cNvSpPr>
          <p:nvPr/>
        </p:nvSpPr>
        <p:spPr bwMode="auto">
          <a:xfrm>
            <a:off x="693738" y="1494046"/>
            <a:ext cx="7764462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Simple Tags Demo&lt;/title&gt;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href="http://www.telerik.com/" title=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"Telerik site"&gt;This is a link.&lt;/a&gt;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src="logo.gif" alt="logo"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&lt;strong&gt;Bold&lt;/strong&gt; and &lt;em&gt;italic&lt;/em&gt; text.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895213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some-tags.html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Display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display</a:t>
            </a:r>
            <a:r>
              <a:rPr lang="en-US" dirty="0" smtClean="0"/>
              <a:t>: controls the display of the element and the way it is rendered and if breaks should be placed before and after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inline</a:t>
            </a:r>
            <a:r>
              <a:rPr lang="en-US" dirty="0" smtClean="0"/>
              <a:t>: no breaks are placed before and after </a:t>
            </a:r>
            <a:r>
              <a:rPr lang="en-US" dirty="0" smtClean="0">
                <a:latin typeface="Courier New" pitchFamily="49" charset="0"/>
              </a:rPr>
              <a:t>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&lt;span&gt;</a:t>
            </a:r>
            <a:r>
              <a:rPr lang="en-US" dirty="0" smtClean="0"/>
              <a:t> is an inline element)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block</a:t>
            </a:r>
            <a:r>
              <a:rPr lang="en-US" dirty="0" smtClean="0"/>
              <a:t>:  breaks are placed before AND after the element </a:t>
            </a:r>
            <a:r>
              <a:rPr lang="en-US" dirty="0" smtClean="0">
                <a:solidFill>
                  <a:srgbClr val="EBFFD2"/>
                </a:solidFill>
              </a:rPr>
              <a:t>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&lt;div&gt;</a:t>
            </a:r>
            <a:r>
              <a:rPr lang="en-US" dirty="0" smtClean="0"/>
              <a:t> is a block element)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112276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(2)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display</a:t>
            </a:r>
            <a:r>
              <a:rPr lang="en-US" dirty="0"/>
              <a:t>: controls the display of the element and the way it is rendered and if breaks should be placed before and after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none</a:t>
            </a:r>
            <a:r>
              <a:rPr lang="en-US" dirty="0" smtClean="0"/>
              <a:t>: element is hidden and its dimensions are not used to calculate the surrounding elements rendering (differs from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visibility: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hidden</a:t>
            </a:r>
            <a:r>
              <a:rPr lang="en-US" dirty="0" smtClean="0"/>
              <a:t>!)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There are some more possible values, but not all browsers support them</a:t>
            </a:r>
          </a:p>
          <a:p>
            <a:pPr marL="863600" lvl="2" indent="-214313">
              <a:lnSpc>
                <a:spcPct val="100000"/>
              </a:lnSpc>
              <a:defRPr/>
            </a:pPr>
            <a:r>
              <a:rPr lang="en-US" dirty="0" smtClean="0"/>
              <a:t>Specific displays like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table-cell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table-row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94630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Overflow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overflow</a:t>
            </a:r>
            <a:r>
              <a:rPr lang="en-US" sz="2800" dirty="0" smtClean="0"/>
              <a:t>: defines the behavior of element when content needs more space than you have specified by the size properties or for other reasons. Values: 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visible</a:t>
            </a:r>
            <a:r>
              <a:rPr lang="en-US" sz="2800" dirty="0" smtClean="0"/>
              <a:t> (default) – content spills out of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auto</a:t>
            </a:r>
            <a:r>
              <a:rPr lang="en-US" sz="2800" dirty="0" smtClean="0"/>
              <a:t> - show scrollbars if needed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scroll</a:t>
            </a:r>
            <a:r>
              <a:rPr lang="en-US" sz="2800" dirty="0" smtClean="0"/>
              <a:t> – always show scrollbars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hidden</a:t>
            </a:r>
            <a:r>
              <a:rPr lang="en-US" sz="2800" dirty="0" smtClean="0"/>
              <a:t> – any content that cannot fit is clipped</a:t>
            </a:r>
            <a:endParaRPr lang="bg-BG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939627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Other CSS Properties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cursor</a:t>
            </a:r>
            <a:r>
              <a:rPr lang="en-US" dirty="0" smtClean="0"/>
              <a:t>:  specifies the look of the mouse cursor when placed over the element</a:t>
            </a:r>
            <a:endParaRPr lang="bg-BG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 Values: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crosshair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help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pointer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progress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move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hair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col-resize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row-resize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wait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copy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drop</a:t>
            </a:r>
            <a:r>
              <a:rPr lang="en-US" dirty="0" smtClean="0"/>
              <a:t>, and others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white-space</a:t>
            </a:r>
            <a:r>
              <a:rPr lang="en-US" dirty="0" smtClean="0"/>
              <a:t> – controls the line breaking of text. Value is one of:</a:t>
            </a:r>
          </a:p>
          <a:p>
            <a:pPr lvl="1">
              <a:lnSpc>
                <a:spcPct val="100000"/>
              </a:lnSpc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nowrap</a:t>
            </a:r>
            <a:r>
              <a:rPr lang="en-US" dirty="0" smtClean="0"/>
              <a:t> – keeps the text on one line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normal</a:t>
            </a:r>
            <a:r>
              <a:rPr lang="en-US" dirty="0" smtClean="0"/>
              <a:t> (default) – browser decides whether to brake the lines if needed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416338"/>
      </p:ext>
    </p:extLst>
  </p:cSld>
  <p:clrMapOvr>
    <a:masterClrMapping/>
  </p:clrMapOvr>
  <p:transition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Benefits of using CSS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066800"/>
            <a:ext cx="83820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More powerful formatting than using presentation tags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Your pages load faster, because browsers cache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urier New" pitchFamily="49" charset="0"/>
              </a:rPr>
              <a:t>.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urier New" pitchFamily="49" charset="0"/>
              </a:rPr>
              <a:t>css</a:t>
            </a:r>
            <a:r>
              <a:rPr lang="en-US" dirty="0" smtClean="0"/>
              <a:t> files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Increased accessibility, because rules can be defined according given media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Pages are easier to maintain and update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618048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Maintenance Example</a:t>
            </a:r>
            <a:endParaRPr lang="bg-BG" dirty="0" smtClean="0"/>
          </a:p>
        </p:txBody>
      </p:sp>
      <p:sp>
        <p:nvSpPr>
          <p:cNvPr id="12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155</a:t>
            </a:fld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804988" y="1873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741488" y="1852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957388" y="2614613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1893888" y="2593975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2719388" y="1949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655888" y="1928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500188" y="5149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436688" y="5129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1271588" y="3397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1208088" y="3376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1652588" y="4159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1589088" y="4138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2490788" y="3244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2427288" y="3224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20" name="Rectangle 17"/>
          <p:cNvSpPr>
            <a:spLocks noChangeArrowheads="1"/>
          </p:cNvSpPr>
          <p:nvPr/>
        </p:nvSpPr>
        <p:spPr bwMode="auto">
          <a:xfrm>
            <a:off x="3100388" y="3016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3036888" y="2995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22" name="Rectangle 19"/>
          <p:cNvSpPr>
            <a:spLocks noChangeArrowheads="1"/>
          </p:cNvSpPr>
          <p:nvPr/>
        </p:nvSpPr>
        <p:spPr bwMode="auto">
          <a:xfrm>
            <a:off x="1881188" y="3473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1817688" y="3452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2414588" y="4387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 Box 22"/>
          <p:cNvSpPr txBox="1">
            <a:spLocks noChangeArrowheads="1"/>
          </p:cNvSpPr>
          <p:nvPr/>
        </p:nvSpPr>
        <p:spPr bwMode="auto">
          <a:xfrm>
            <a:off x="2351088" y="4367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26" name="Rectangle 23"/>
          <p:cNvSpPr>
            <a:spLocks noChangeArrowheads="1"/>
          </p:cNvSpPr>
          <p:nvPr/>
        </p:nvSpPr>
        <p:spPr bwMode="auto">
          <a:xfrm>
            <a:off x="2490788" y="2559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 Box 24"/>
          <p:cNvSpPr txBox="1">
            <a:spLocks noChangeArrowheads="1"/>
          </p:cNvSpPr>
          <p:nvPr/>
        </p:nvSpPr>
        <p:spPr bwMode="auto">
          <a:xfrm>
            <a:off x="2427288" y="2538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28" name="Rectangle 25"/>
          <p:cNvSpPr>
            <a:spLocks noChangeArrowheads="1"/>
          </p:cNvSpPr>
          <p:nvPr/>
        </p:nvSpPr>
        <p:spPr bwMode="auto">
          <a:xfrm>
            <a:off x="1271588" y="2482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Text Box 26"/>
          <p:cNvSpPr txBox="1">
            <a:spLocks noChangeArrowheads="1"/>
          </p:cNvSpPr>
          <p:nvPr/>
        </p:nvSpPr>
        <p:spPr bwMode="auto">
          <a:xfrm>
            <a:off x="1208088" y="2462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30" name="Rectangle 27"/>
          <p:cNvSpPr>
            <a:spLocks noChangeArrowheads="1"/>
          </p:cNvSpPr>
          <p:nvPr/>
        </p:nvSpPr>
        <p:spPr bwMode="auto">
          <a:xfrm>
            <a:off x="3328988" y="4006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Text Box 28"/>
          <p:cNvSpPr txBox="1">
            <a:spLocks noChangeArrowheads="1"/>
          </p:cNvSpPr>
          <p:nvPr/>
        </p:nvSpPr>
        <p:spPr bwMode="auto">
          <a:xfrm>
            <a:off x="3265488" y="3986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32" name="Rectangle 29"/>
          <p:cNvSpPr>
            <a:spLocks noChangeArrowheads="1"/>
          </p:cNvSpPr>
          <p:nvPr/>
        </p:nvSpPr>
        <p:spPr bwMode="auto">
          <a:xfrm>
            <a:off x="2185988" y="5226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Text Box 30"/>
          <p:cNvSpPr txBox="1">
            <a:spLocks noChangeArrowheads="1"/>
          </p:cNvSpPr>
          <p:nvPr/>
        </p:nvSpPr>
        <p:spPr bwMode="auto">
          <a:xfrm>
            <a:off x="2122488" y="5205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3100388" y="4768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Text Box 32"/>
          <p:cNvSpPr txBox="1">
            <a:spLocks noChangeArrowheads="1"/>
          </p:cNvSpPr>
          <p:nvPr/>
        </p:nvSpPr>
        <p:spPr bwMode="auto">
          <a:xfrm>
            <a:off x="3036888" y="4748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36" name="Rectangle 33"/>
          <p:cNvSpPr>
            <a:spLocks noChangeArrowheads="1"/>
          </p:cNvSpPr>
          <p:nvPr/>
        </p:nvSpPr>
        <p:spPr bwMode="auto">
          <a:xfrm>
            <a:off x="3328988" y="2178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Text Box 34"/>
          <p:cNvSpPr txBox="1">
            <a:spLocks noChangeArrowheads="1"/>
          </p:cNvSpPr>
          <p:nvPr/>
        </p:nvSpPr>
        <p:spPr bwMode="auto">
          <a:xfrm>
            <a:off x="3265488" y="2157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38" name="Rectangle 35"/>
          <p:cNvSpPr>
            <a:spLocks noChangeArrowheads="1"/>
          </p:cNvSpPr>
          <p:nvPr/>
        </p:nvSpPr>
        <p:spPr bwMode="auto">
          <a:xfrm>
            <a:off x="2719388" y="3854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Text Box 36"/>
          <p:cNvSpPr txBox="1">
            <a:spLocks noChangeArrowheads="1"/>
          </p:cNvSpPr>
          <p:nvPr/>
        </p:nvSpPr>
        <p:spPr bwMode="auto">
          <a:xfrm>
            <a:off x="2655888" y="3833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40" name="Rectangle 37"/>
          <p:cNvSpPr>
            <a:spLocks noChangeArrowheads="1"/>
          </p:cNvSpPr>
          <p:nvPr/>
        </p:nvSpPr>
        <p:spPr bwMode="auto">
          <a:xfrm>
            <a:off x="2033588" y="4006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Text Box 38"/>
          <p:cNvSpPr txBox="1">
            <a:spLocks noChangeArrowheads="1"/>
          </p:cNvSpPr>
          <p:nvPr/>
        </p:nvSpPr>
        <p:spPr bwMode="auto">
          <a:xfrm>
            <a:off x="1970088" y="3986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42" name="Rectangle 39"/>
          <p:cNvSpPr>
            <a:spLocks noChangeArrowheads="1"/>
          </p:cNvSpPr>
          <p:nvPr/>
        </p:nvSpPr>
        <p:spPr bwMode="auto">
          <a:xfrm>
            <a:off x="2719388" y="5454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Text Box 40"/>
          <p:cNvSpPr txBox="1">
            <a:spLocks noChangeArrowheads="1"/>
          </p:cNvSpPr>
          <p:nvPr/>
        </p:nvSpPr>
        <p:spPr bwMode="auto">
          <a:xfrm>
            <a:off x="2655888" y="5434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44" name="Rectangle 41"/>
          <p:cNvSpPr>
            <a:spLocks noChangeArrowheads="1"/>
          </p:cNvSpPr>
          <p:nvPr/>
        </p:nvSpPr>
        <p:spPr bwMode="auto">
          <a:xfrm>
            <a:off x="3709988" y="5073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 Box 42"/>
          <p:cNvSpPr txBox="1">
            <a:spLocks noChangeArrowheads="1"/>
          </p:cNvSpPr>
          <p:nvPr/>
        </p:nvSpPr>
        <p:spPr bwMode="auto">
          <a:xfrm>
            <a:off x="3646488" y="5053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46" name="Rectangle 43"/>
          <p:cNvSpPr>
            <a:spLocks noChangeArrowheads="1"/>
          </p:cNvSpPr>
          <p:nvPr/>
        </p:nvSpPr>
        <p:spPr bwMode="auto">
          <a:xfrm>
            <a:off x="1804988" y="4768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Text Box 44"/>
          <p:cNvSpPr txBox="1">
            <a:spLocks noChangeArrowheads="1"/>
          </p:cNvSpPr>
          <p:nvPr/>
        </p:nvSpPr>
        <p:spPr bwMode="auto">
          <a:xfrm>
            <a:off x="1741488" y="4748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48" name="Rectangle 45"/>
          <p:cNvSpPr>
            <a:spLocks noChangeArrowheads="1"/>
          </p:cNvSpPr>
          <p:nvPr/>
        </p:nvSpPr>
        <p:spPr bwMode="auto">
          <a:xfrm>
            <a:off x="4395788" y="1949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Text Box 46"/>
          <p:cNvSpPr txBox="1">
            <a:spLocks noChangeArrowheads="1"/>
          </p:cNvSpPr>
          <p:nvPr/>
        </p:nvSpPr>
        <p:spPr bwMode="auto">
          <a:xfrm>
            <a:off x="4332288" y="1928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50" name="Rectangle 47"/>
          <p:cNvSpPr>
            <a:spLocks noChangeArrowheads="1"/>
          </p:cNvSpPr>
          <p:nvPr/>
        </p:nvSpPr>
        <p:spPr bwMode="auto">
          <a:xfrm>
            <a:off x="3938588" y="2863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Text Box 48"/>
          <p:cNvSpPr txBox="1">
            <a:spLocks noChangeArrowheads="1"/>
          </p:cNvSpPr>
          <p:nvPr/>
        </p:nvSpPr>
        <p:spPr bwMode="auto">
          <a:xfrm>
            <a:off x="3875088" y="2843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52" name="Rectangle 49"/>
          <p:cNvSpPr>
            <a:spLocks noChangeArrowheads="1"/>
          </p:cNvSpPr>
          <p:nvPr/>
        </p:nvSpPr>
        <p:spPr bwMode="auto">
          <a:xfrm>
            <a:off x="3709988" y="3549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Text Box 50"/>
          <p:cNvSpPr txBox="1">
            <a:spLocks noChangeArrowheads="1"/>
          </p:cNvSpPr>
          <p:nvPr/>
        </p:nvSpPr>
        <p:spPr bwMode="auto">
          <a:xfrm>
            <a:off x="3646488" y="3529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54" name="Rectangle 51"/>
          <p:cNvSpPr>
            <a:spLocks noChangeArrowheads="1"/>
          </p:cNvSpPr>
          <p:nvPr/>
        </p:nvSpPr>
        <p:spPr bwMode="auto">
          <a:xfrm>
            <a:off x="4319588" y="4311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Text Box 52"/>
          <p:cNvSpPr txBox="1">
            <a:spLocks noChangeArrowheads="1"/>
          </p:cNvSpPr>
          <p:nvPr/>
        </p:nvSpPr>
        <p:spPr bwMode="auto">
          <a:xfrm>
            <a:off x="4256088" y="4291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56" name="Rectangle 53"/>
          <p:cNvSpPr>
            <a:spLocks noChangeArrowheads="1"/>
          </p:cNvSpPr>
          <p:nvPr/>
        </p:nvSpPr>
        <p:spPr bwMode="auto">
          <a:xfrm>
            <a:off x="3633788" y="4387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 Box 54"/>
          <p:cNvSpPr txBox="1">
            <a:spLocks noChangeArrowheads="1"/>
          </p:cNvSpPr>
          <p:nvPr/>
        </p:nvSpPr>
        <p:spPr bwMode="auto">
          <a:xfrm>
            <a:off x="3570288" y="4367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58" name="Rectangle 55"/>
          <p:cNvSpPr>
            <a:spLocks noChangeArrowheads="1"/>
          </p:cNvSpPr>
          <p:nvPr/>
        </p:nvSpPr>
        <p:spPr bwMode="auto">
          <a:xfrm>
            <a:off x="4471988" y="3549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Text Box 56"/>
          <p:cNvSpPr txBox="1">
            <a:spLocks noChangeArrowheads="1"/>
          </p:cNvSpPr>
          <p:nvPr/>
        </p:nvSpPr>
        <p:spPr bwMode="auto">
          <a:xfrm>
            <a:off x="4408488" y="3529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60" name="Rectangle 57"/>
          <p:cNvSpPr>
            <a:spLocks noChangeArrowheads="1"/>
          </p:cNvSpPr>
          <p:nvPr/>
        </p:nvSpPr>
        <p:spPr bwMode="auto">
          <a:xfrm>
            <a:off x="4395788" y="2559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Text Box 58"/>
          <p:cNvSpPr txBox="1">
            <a:spLocks noChangeArrowheads="1"/>
          </p:cNvSpPr>
          <p:nvPr/>
        </p:nvSpPr>
        <p:spPr bwMode="auto">
          <a:xfrm>
            <a:off x="4332288" y="2538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62" name="Rectangle 59"/>
          <p:cNvSpPr>
            <a:spLocks noChangeArrowheads="1"/>
          </p:cNvSpPr>
          <p:nvPr/>
        </p:nvSpPr>
        <p:spPr bwMode="auto">
          <a:xfrm>
            <a:off x="3557588" y="5607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 Box 60"/>
          <p:cNvSpPr txBox="1">
            <a:spLocks noChangeArrowheads="1"/>
          </p:cNvSpPr>
          <p:nvPr/>
        </p:nvSpPr>
        <p:spPr bwMode="auto">
          <a:xfrm>
            <a:off x="3494088" y="5586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64" name="Rectangle 61"/>
          <p:cNvSpPr>
            <a:spLocks noChangeArrowheads="1"/>
          </p:cNvSpPr>
          <p:nvPr/>
        </p:nvSpPr>
        <p:spPr bwMode="auto">
          <a:xfrm>
            <a:off x="4167188" y="5226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 Box 62"/>
          <p:cNvSpPr txBox="1">
            <a:spLocks noChangeArrowheads="1"/>
          </p:cNvSpPr>
          <p:nvPr/>
        </p:nvSpPr>
        <p:spPr bwMode="auto">
          <a:xfrm>
            <a:off x="4103688" y="5205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66" name="Rectangle 63"/>
          <p:cNvSpPr>
            <a:spLocks noChangeArrowheads="1"/>
          </p:cNvSpPr>
          <p:nvPr/>
        </p:nvSpPr>
        <p:spPr bwMode="auto">
          <a:xfrm>
            <a:off x="3633788" y="1797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 Box 64"/>
          <p:cNvSpPr txBox="1">
            <a:spLocks noChangeArrowheads="1"/>
          </p:cNvSpPr>
          <p:nvPr/>
        </p:nvSpPr>
        <p:spPr bwMode="auto">
          <a:xfrm>
            <a:off x="3570288" y="1776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68" name="Rectangle 65"/>
          <p:cNvSpPr>
            <a:spLocks noChangeArrowheads="1"/>
          </p:cNvSpPr>
          <p:nvPr/>
        </p:nvSpPr>
        <p:spPr bwMode="auto">
          <a:xfrm>
            <a:off x="4929188" y="5302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9" name="Text Box 66"/>
          <p:cNvSpPr txBox="1">
            <a:spLocks noChangeArrowheads="1"/>
          </p:cNvSpPr>
          <p:nvPr/>
        </p:nvSpPr>
        <p:spPr bwMode="auto">
          <a:xfrm>
            <a:off x="4865688" y="5281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4929188" y="4540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" name="Text Box 68"/>
          <p:cNvSpPr txBox="1">
            <a:spLocks noChangeArrowheads="1"/>
          </p:cNvSpPr>
          <p:nvPr/>
        </p:nvSpPr>
        <p:spPr bwMode="auto">
          <a:xfrm>
            <a:off x="4865688" y="4519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72" name="Rectangle 69"/>
          <p:cNvSpPr>
            <a:spLocks noChangeArrowheads="1"/>
          </p:cNvSpPr>
          <p:nvPr/>
        </p:nvSpPr>
        <p:spPr bwMode="auto">
          <a:xfrm>
            <a:off x="4929188" y="2787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3" name="Text Box 70"/>
          <p:cNvSpPr txBox="1">
            <a:spLocks noChangeArrowheads="1"/>
          </p:cNvSpPr>
          <p:nvPr/>
        </p:nvSpPr>
        <p:spPr bwMode="auto">
          <a:xfrm>
            <a:off x="4865688" y="2767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852988" y="3854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Text Box 72"/>
          <p:cNvSpPr txBox="1">
            <a:spLocks noChangeArrowheads="1"/>
          </p:cNvSpPr>
          <p:nvPr/>
        </p:nvSpPr>
        <p:spPr bwMode="auto">
          <a:xfrm>
            <a:off x="4789488" y="3833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2871788" y="2559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7" name="Text Box 74"/>
          <p:cNvSpPr txBox="1">
            <a:spLocks noChangeArrowheads="1"/>
          </p:cNvSpPr>
          <p:nvPr/>
        </p:nvSpPr>
        <p:spPr bwMode="auto">
          <a:xfrm>
            <a:off x="2808288" y="2538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1652588" y="2940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9" name="Text Box 76"/>
          <p:cNvSpPr txBox="1">
            <a:spLocks noChangeArrowheads="1"/>
          </p:cNvSpPr>
          <p:nvPr/>
        </p:nvSpPr>
        <p:spPr bwMode="auto">
          <a:xfrm>
            <a:off x="1589088" y="2919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0" name="Rectangle 77"/>
          <p:cNvSpPr>
            <a:spLocks noChangeArrowheads="1"/>
          </p:cNvSpPr>
          <p:nvPr/>
        </p:nvSpPr>
        <p:spPr bwMode="auto">
          <a:xfrm>
            <a:off x="1347788" y="4311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Text Box 78"/>
          <p:cNvSpPr txBox="1">
            <a:spLocks noChangeArrowheads="1"/>
          </p:cNvSpPr>
          <p:nvPr/>
        </p:nvSpPr>
        <p:spPr bwMode="auto">
          <a:xfrm>
            <a:off x="1284288" y="4291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2" name="Rectangle 79"/>
          <p:cNvSpPr>
            <a:spLocks noChangeArrowheads="1"/>
          </p:cNvSpPr>
          <p:nvPr/>
        </p:nvSpPr>
        <p:spPr bwMode="auto">
          <a:xfrm>
            <a:off x="3176588" y="3549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3" name="Text Box 80"/>
          <p:cNvSpPr txBox="1">
            <a:spLocks noChangeArrowheads="1"/>
          </p:cNvSpPr>
          <p:nvPr/>
        </p:nvSpPr>
        <p:spPr bwMode="auto">
          <a:xfrm>
            <a:off x="3113088" y="3529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4" name="Rectangle 81"/>
          <p:cNvSpPr>
            <a:spLocks noChangeArrowheads="1"/>
          </p:cNvSpPr>
          <p:nvPr/>
        </p:nvSpPr>
        <p:spPr bwMode="auto">
          <a:xfrm>
            <a:off x="1804988" y="5454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5" name="Text Box 82"/>
          <p:cNvSpPr txBox="1">
            <a:spLocks noChangeArrowheads="1"/>
          </p:cNvSpPr>
          <p:nvPr/>
        </p:nvSpPr>
        <p:spPr bwMode="auto">
          <a:xfrm>
            <a:off x="1741488" y="5434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6" name="Rectangle 83"/>
          <p:cNvSpPr>
            <a:spLocks noChangeArrowheads="1"/>
          </p:cNvSpPr>
          <p:nvPr/>
        </p:nvSpPr>
        <p:spPr bwMode="auto">
          <a:xfrm>
            <a:off x="2414588" y="3702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" name="Text Box 84"/>
          <p:cNvSpPr txBox="1">
            <a:spLocks noChangeArrowheads="1"/>
          </p:cNvSpPr>
          <p:nvPr/>
        </p:nvSpPr>
        <p:spPr bwMode="auto">
          <a:xfrm>
            <a:off x="2351088" y="3681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2262188" y="2025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" name="Text Box 86"/>
          <p:cNvSpPr txBox="1">
            <a:spLocks noChangeArrowheads="1"/>
          </p:cNvSpPr>
          <p:nvPr/>
        </p:nvSpPr>
        <p:spPr bwMode="auto">
          <a:xfrm>
            <a:off x="2198688" y="2005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90" name="Rectangle 87"/>
          <p:cNvSpPr>
            <a:spLocks noChangeArrowheads="1"/>
          </p:cNvSpPr>
          <p:nvPr/>
        </p:nvSpPr>
        <p:spPr bwMode="auto">
          <a:xfrm>
            <a:off x="3481388" y="2711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1" name="Text Box 88"/>
          <p:cNvSpPr txBox="1">
            <a:spLocks noChangeArrowheads="1"/>
          </p:cNvSpPr>
          <p:nvPr/>
        </p:nvSpPr>
        <p:spPr bwMode="auto">
          <a:xfrm>
            <a:off x="3417888" y="2690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92" name="Rectangle 89"/>
          <p:cNvSpPr>
            <a:spLocks noChangeArrowheads="1"/>
          </p:cNvSpPr>
          <p:nvPr/>
        </p:nvSpPr>
        <p:spPr bwMode="auto">
          <a:xfrm>
            <a:off x="4014788" y="4006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3" name="Text Box 90"/>
          <p:cNvSpPr txBox="1">
            <a:spLocks noChangeArrowheads="1"/>
          </p:cNvSpPr>
          <p:nvPr/>
        </p:nvSpPr>
        <p:spPr bwMode="auto">
          <a:xfrm>
            <a:off x="3951288" y="3986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94" name="Rectangle 91"/>
          <p:cNvSpPr>
            <a:spLocks noChangeArrowheads="1"/>
          </p:cNvSpPr>
          <p:nvPr/>
        </p:nvSpPr>
        <p:spPr bwMode="auto">
          <a:xfrm>
            <a:off x="2643188" y="4845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5" name="Text Box 92"/>
          <p:cNvSpPr txBox="1">
            <a:spLocks noChangeArrowheads="1"/>
          </p:cNvSpPr>
          <p:nvPr/>
        </p:nvSpPr>
        <p:spPr bwMode="auto">
          <a:xfrm>
            <a:off x="2579688" y="4824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96" name="Rectangle 93"/>
          <p:cNvSpPr>
            <a:spLocks noChangeArrowheads="1"/>
          </p:cNvSpPr>
          <p:nvPr/>
        </p:nvSpPr>
        <p:spPr bwMode="auto">
          <a:xfrm>
            <a:off x="3862388" y="2254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" name="Text Box 94"/>
          <p:cNvSpPr txBox="1">
            <a:spLocks noChangeArrowheads="1"/>
          </p:cNvSpPr>
          <p:nvPr/>
        </p:nvSpPr>
        <p:spPr bwMode="auto">
          <a:xfrm>
            <a:off x="3798888" y="2233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98" name="Rectangle 95"/>
          <p:cNvSpPr>
            <a:spLocks noChangeArrowheads="1"/>
          </p:cNvSpPr>
          <p:nvPr/>
        </p:nvSpPr>
        <p:spPr bwMode="auto">
          <a:xfrm>
            <a:off x="1423988" y="2025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9" name="Text Box 96"/>
          <p:cNvSpPr txBox="1">
            <a:spLocks noChangeArrowheads="1"/>
          </p:cNvSpPr>
          <p:nvPr/>
        </p:nvSpPr>
        <p:spPr bwMode="auto">
          <a:xfrm>
            <a:off x="1360488" y="2005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0" name="Rectangle 97"/>
          <p:cNvSpPr>
            <a:spLocks noChangeArrowheads="1"/>
          </p:cNvSpPr>
          <p:nvPr/>
        </p:nvSpPr>
        <p:spPr bwMode="auto">
          <a:xfrm>
            <a:off x="4319588" y="4845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1" name="Text Box 98"/>
          <p:cNvSpPr txBox="1">
            <a:spLocks noChangeArrowheads="1"/>
          </p:cNvSpPr>
          <p:nvPr/>
        </p:nvSpPr>
        <p:spPr bwMode="auto">
          <a:xfrm>
            <a:off x="4256088" y="4824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2" name="Rectangle 99"/>
          <p:cNvSpPr>
            <a:spLocks noChangeArrowheads="1"/>
          </p:cNvSpPr>
          <p:nvPr/>
        </p:nvSpPr>
        <p:spPr bwMode="auto">
          <a:xfrm>
            <a:off x="4700588" y="2254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" name="Text Box 100"/>
          <p:cNvSpPr txBox="1">
            <a:spLocks noChangeArrowheads="1"/>
          </p:cNvSpPr>
          <p:nvPr/>
        </p:nvSpPr>
        <p:spPr bwMode="auto">
          <a:xfrm>
            <a:off x="4637088" y="2233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4" name="Rectangle 101"/>
          <p:cNvSpPr>
            <a:spLocks noChangeArrowheads="1"/>
          </p:cNvSpPr>
          <p:nvPr/>
        </p:nvSpPr>
        <p:spPr bwMode="auto">
          <a:xfrm>
            <a:off x="5081588" y="1720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5" name="Text Box 102"/>
          <p:cNvSpPr txBox="1">
            <a:spLocks noChangeArrowheads="1"/>
          </p:cNvSpPr>
          <p:nvPr/>
        </p:nvSpPr>
        <p:spPr bwMode="auto">
          <a:xfrm>
            <a:off x="5018088" y="1700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6" name="Rectangle 103"/>
          <p:cNvSpPr>
            <a:spLocks noChangeArrowheads="1"/>
          </p:cNvSpPr>
          <p:nvPr/>
        </p:nvSpPr>
        <p:spPr bwMode="auto">
          <a:xfrm>
            <a:off x="5005388" y="3397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7" name="Text Box 104"/>
          <p:cNvSpPr txBox="1">
            <a:spLocks noChangeArrowheads="1"/>
          </p:cNvSpPr>
          <p:nvPr/>
        </p:nvSpPr>
        <p:spPr bwMode="auto">
          <a:xfrm>
            <a:off x="4941888" y="3376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8" name="Rectangle 105"/>
          <p:cNvSpPr>
            <a:spLocks noChangeArrowheads="1"/>
          </p:cNvSpPr>
          <p:nvPr/>
        </p:nvSpPr>
        <p:spPr bwMode="auto">
          <a:xfrm>
            <a:off x="4090988" y="3244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9" name="Text Box 106"/>
          <p:cNvSpPr txBox="1">
            <a:spLocks noChangeArrowheads="1"/>
          </p:cNvSpPr>
          <p:nvPr/>
        </p:nvSpPr>
        <p:spPr bwMode="auto">
          <a:xfrm>
            <a:off x="4027488" y="3224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10" name="Rectangle 107"/>
          <p:cNvSpPr>
            <a:spLocks noChangeArrowheads="1"/>
          </p:cNvSpPr>
          <p:nvPr/>
        </p:nvSpPr>
        <p:spPr bwMode="auto">
          <a:xfrm>
            <a:off x="4624388" y="5607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1" name="Text Box 108"/>
          <p:cNvSpPr txBox="1">
            <a:spLocks noChangeArrowheads="1"/>
          </p:cNvSpPr>
          <p:nvPr/>
        </p:nvSpPr>
        <p:spPr bwMode="auto">
          <a:xfrm>
            <a:off x="4560888" y="5586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12" name="Rectangle 109"/>
          <p:cNvSpPr>
            <a:spLocks noChangeArrowheads="1"/>
          </p:cNvSpPr>
          <p:nvPr/>
        </p:nvSpPr>
        <p:spPr bwMode="auto">
          <a:xfrm>
            <a:off x="3100388" y="4311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3" name="Text Box 110"/>
          <p:cNvSpPr txBox="1">
            <a:spLocks noChangeArrowheads="1"/>
          </p:cNvSpPr>
          <p:nvPr/>
        </p:nvSpPr>
        <p:spPr bwMode="auto">
          <a:xfrm>
            <a:off x="3036888" y="4291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14" name="Rectangle 111"/>
          <p:cNvSpPr>
            <a:spLocks noChangeArrowheads="1"/>
          </p:cNvSpPr>
          <p:nvPr/>
        </p:nvSpPr>
        <p:spPr bwMode="auto">
          <a:xfrm>
            <a:off x="3024188" y="1720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5" name="Text Box 112"/>
          <p:cNvSpPr txBox="1">
            <a:spLocks noChangeArrowheads="1"/>
          </p:cNvSpPr>
          <p:nvPr/>
        </p:nvSpPr>
        <p:spPr bwMode="auto">
          <a:xfrm>
            <a:off x="2960688" y="1700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16" name="Rectangle 113"/>
          <p:cNvSpPr>
            <a:spLocks noChangeArrowheads="1"/>
          </p:cNvSpPr>
          <p:nvPr/>
        </p:nvSpPr>
        <p:spPr bwMode="auto">
          <a:xfrm>
            <a:off x="1271588" y="4997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7" name="Text Box 114"/>
          <p:cNvSpPr txBox="1">
            <a:spLocks noChangeArrowheads="1"/>
          </p:cNvSpPr>
          <p:nvPr/>
        </p:nvSpPr>
        <p:spPr bwMode="auto">
          <a:xfrm>
            <a:off x="1208088" y="4976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18" name="Rectangle 115"/>
          <p:cNvSpPr>
            <a:spLocks noChangeArrowheads="1"/>
          </p:cNvSpPr>
          <p:nvPr/>
        </p:nvSpPr>
        <p:spPr bwMode="auto">
          <a:xfrm>
            <a:off x="2338388" y="2940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9" name="Text Box 116"/>
          <p:cNvSpPr txBox="1">
            <a:spLocks noChangeArrowheads="1"/>
          </p:cNvSpPr>
          <p:nvPr/>
        </p:nvSpPr>
        <p:spPr bwMode="auto">
          <a:xfrm>
            <a:off x="2274888" y="2919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20" name="Rectangle 119"/>
          <p:cNvSpPr>
            <a:spLocks noChangeArrowheads="1"/>
          </p:cNvSpPr>
          <p:nvPr/>
        </p:nvSpPr>
        <p:spPr bwMode="auto">
          <a:xfrm>
            <a:off x="5233988" y="4387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1" name="Text Box 120"/>
          <p:cNvSpPr txBox="1">
            <a:spLocks noChangeArrowheads="1"/>
          </p:cNvSpPr>
          <p:nvPr/>
        </p:nvSpPr>
        <p:spPr bwMode="auto">
          <a:xfrm>
            <a:off x="5170488" y="4367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22" name="Rectangle 121"/>
          <p:cNvSpPr>
            <a:spLocks noChangeArrowheads="1"/>
          </p:cNvSpPr>
          <p:nvPr/>
        </p:nvSpPr>
        <p:spPr bwMode="auto">
          <a:xfrm>
            <a:off x="5386388" y="5149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3" name="Rectangle 125"/>
          <p:cNvSpPr>
            <a:spLocks noChangeArrowheads="1"/>
          </p:cNvSpPr>
          <p:nvPr/>
        </p:nvSpPr>
        <p:spPr bwMode="auto">
          <a:xfrm>
            <a:off x="5233988" y="2406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4" name="Text Box 126"/>
          <p:cNvSpPr txBox="1">
            <a:spLocks noChangeArrowheads="1"/>
          </p:cNvSpPr>
          <p:nvPr/>
        </p:nvSpPr>
        <p:spPr bwMode="auto">
          <a:xfrm>
            <a:off x="5170488" y="2386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25" name="Text Box 128"/>
          <p:cNvSpPr txBox="1">
            <a:spLocks noChangeArrowheads="1"/>
          </p:cNvSpPr>
          <p:nvPr/>
        </p:nvSpPr>
        <p:spPr bwMode="auto">
          <a:xfrm>
            <a:off x="7696200" y="3342382"/>
            <a:ext cx="903288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 anchorCtr="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 file</a:t>
            </a:r>
          </a:p>
        </p:txBody>
      </p:sp>
      <p:sp>
        <p:nvSpPr>
          <p:cNvPr id="126" name="AutoShape 129"/>
          <p:cNvSpPr>
            <a:spLocks/>
          </p:cNvSpPr>
          <p:nvPr/>
        </p:nvSpPr>
        <p:spPr bwMode="auto">
          <a:xfrm>
            <a:off x="6237288" y="2005013"/>
            <a:ext cx="1214437" cy="3657600"/>
          </a:xfrm>
          <a:prstGeom prst="rightBrace">
            <a:avLst>
              <a:gd name="adj1" fmla="val 25098"/>
              <a:gd name="adj2" fmla="val 50000"/>
            </a:avLst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081806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26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Development Tools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Visual Studio – CSS Editor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156</a:t>
            </a:fld>
            <a:endParaRPr lang="en-US" dirty="0"/>
          </a:p>
        </p:txBody>
      </p:sp>
      <p:pic>
        <p:nvPicPr>
          <p:cNvPr id="4" name="Picture 4" descr="V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76400"/>
            <a:ext cx="6413500" cy="4879975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6396965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Development Tools (3)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Firebug</a:t>
            </a:r>
            <a:r>
              <a:rPr lang="en-US" noProof="1" smtClean="0"/>
              <a:t> – </a:t>
            </a:r>
            <a:r>
              <a:rPr lang="en-US" dirty="0" smtClean="0"/>
              <a:t>add-on to Firefox used to examine and adjust CSS and HTML</a:t>
            </a:r>
            <a:endParaRPr lang="en-US" noProof="1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157</a:t>
            </a:fld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2276475"/>
            <a:ext cx="5689600" cy="4229100"/>
          </a:xfrm>
          <a:prstGeom prst="roundRect">
            <a:avLst>
              <a:gd name="adj" fmla="val 2165"/>
            </a:avLst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72681485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Development Tools (4)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IE Developer Toolbar</a:t>
            </a:r>
            <a:r>
              <a:rPr lang="en-US" noProof="1" smtClean="0"/>
              <a:t> – </a:t>
            </a:r>
            <a:r>
              <a:rPr lang="en-US" dirty="0" smtClean="0"/>
              <a:t>add-on to IE used to examine CSS and HTML (press [F12])</a:t>
            </a:r>
            <a:endParaRPr lang="en-US" noProof="1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158</a:t>
            </a:fld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2205038"/>
            <a:ext cx="6119812" cy="4217987"/>
          </a:xfrm>
          <a:prstGeom prst="rect">
            <a:avLst/>
          </a:prstGeom>
          <a:noFill/>
          <a:ln w="6350" algn="ctr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19521185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895601"/>
            <a:ext cx="8229600" cy="838199"/>
          </a:xfrm>
          <a:effectLst>
            <a:reflection blurRad="6350" stA="52000" endA="300" endPos="35000" dir="5400000" sy="-100000" algn="bl" rotWithShape="0"/>
          </a:effectLst>
        </p:spPr>
        <p:txBody>
          <a:bodyPr/>
          <a:lstStyle/>
          <a:p>
            <a:r>
              <a:rPr lang="en-US" dirty="0" smtClean="0"/>
              <a:t>Introduction to JavaScript</a:t>
            </a:r>
            <a:endParaRPr lang="en-US" dirty="0"/>
          </a:p>
        </p:txBody>
      </p:sp>
      <p:pic>
        <p:nvPicPr>
          <p:cNvPr id="65538" name="Picture 2" descr="http://3.bp.blogspot.com/_Z1RigC4qQAE/SLEwIcK-DYI/AAAAAAAAA-c/24vi57NQFnc/s400/javascript_ic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04" y="973101"/>
            <a:ext cx="1504950" cy="1428750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perspectiveRight"/>
            <a:lightRig rig="threePt" dir="t"/>
          </a:scene3d>
        </p:spPr>
      </p:pic>
      <p:pic>
        <p:nvPicPr>
          <p:cNvPr id="65540" name="Picture 4" descr="http://www.berniecode.com/blog/wp-content/uploads/2007/03/visual-studio-javascript-debuggin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533400"/>
            <a:ext cx="3019424" cy="1981200"/>
          </a:xfrm>
          <a:prstGeom prst="roundRect">
            <a:avLst>
              <a:gd name="adj" fmla="val 45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 fov="2700000">
              <a:rot lat="323880" lon="2628735" rev="21594000"/>
            </a:camera>
            <a:lightRig rig="threePt" dir="t"/>
          </a:scene3d>
        </p:spPr>
      </p:pic>
      <p:pic>
        <p:nvPicPr>
          <p:cNvPr id="65542" name="Picture 6" descr="http://www.strictlyphp.com/blog/wp-content/uploads/2009/07/icon_javascrip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734" y="1828800"/>
            <a:ext cx="990600" cy="990601"/>
          </a:xfrm>
          <a:prstGeom prst="rect">
            <a:avLst/>
          </a:prstGeom>
          <a:noFill/>
        </p:spPr>
      </p:pic>
      <p:pic>
        <p:nvPicPr>
          <p:cNvPr id="65544" name="Picture 8" descr="http://www.lnl.infn.it/~epics/WikiDumps/localhost/160px-javascript_icon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504" y="1129904"/>
            <a:ext cx="1613296" cy="1613297"/>
          </a:xfrm>
          <a:prstGeom prst="rect">
            <a:avLst/>
          </a:prstGeom>
          <a:noFill/>
          <a:scene3d>
            <a:camera prst="perspectiveContrastingRightFacing" fov="3900000">
              <a:rot lat="1096793" lon="21059336" rev="21486019"/>
            </a:camera>
            <a:lightRig rig="threePt" dir="t"/>
          </a:scene3d>
        </p:spPr>
      </p:pic>
      <p:pic>
        <p:nvPicPr>
          <p:cNvPr id="65546" name="Picture 10" descr="http://icons.mysitemyway.com/wp-content/gallery/glowing-green-neon-icons-business/111095-glowing-green-neon-icon-business-cursor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54108">
            <a:off x="3644788" y="907608"/>
            <a:ext cx="2069928" cy="2069930"/>
          </a:xfrm>
          <a:prstGeom prst="rect">
            <a:avLst/>
          </a:prstGeom>
          <a:noFill/>
        </p:spPr>
      </p:pic>
      <p:pic>
        <p:nvPicPr>
          <p:cNvPr id="1028" name="Picture 4" descr="http://4.bp.blogspot.com/_Fyl1dFhmZf4/S-mjvhNO96I/AAAAAAAAATU/ZB_LbexAHYk/s320/javascript_logo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648200"/>
            <a:ext cx="2324100" cy="1704785"/>
          </a:xfrm>
          <a:prstGeom prst="roundRect">
            <a:avLst>
              <a:gd name="adj" fmla="val 419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fforw.de/ffjs/image/logo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350" y="4610100"/>
            <a:ext cx="1771650" cy="1771650"/>
          </a:xfrm>
          <a:prstGeom prst="rect">
            <a:avLst/>
          </a:prstGeom>
          <a:noFill/>
          <a:effectLst>
            <a:glow rad="1016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73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dirty="0" smtClean="0"/>
              <a:t>Some Simple Tags – Example (2)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865283" name="Rectangle 3"/>
          <p:cNvSpPr>
            <a:spLocks noChangeArrowheads="1"/>
          </p:cNvSpPr>
          <p:nvPr/>
        </p:nvSpPr>
        <p:spPr bwMode="auto">
          <a:xfrm>
            <a:off x="693738" y="1494046"/>
            <a:ext cx="7764462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Simple Tags Demo&lt;/title&gt;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href="http://www.telerik.com/" title=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"Telerik site"&gt;This is a link.&lt;/a&gt;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src="logo.gif" alt="logo"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&lt;strong&gt;Bold&lt;/strong&gt; and &lt;em&gt;italic&lt;/em&gt; text.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895213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some-tags.html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819400"/>
            <a:ext cx="3962400" cy="346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indent="-609600"/>
            <a:r>
              <a:rPr lang="en-CA" dirty="0" smtClean="0">
                <a:cs typeface="Times New Roman" pitchFamily="18" charset="0"/>
              </a:rPr>
              <a:t>What is DHTML?</a:t>
            </a:r>
            <a:endParaRPr lang="en-CA" sz="6000" dirty="0" smtClean="0">
              <a:cs typeface="Times New Roman" pitchFamily="18" charset="0"/>
            </a:endParaRPr>
          </a:p>
          <a:p>
            <a:pPr marL="609600" indent="-609600"/>
            <a:r>
              <a:rPr lang="en-CA" dirty="0" smtClean="0">
                <a:cs typeface="Times New Roman" pitchFamily="18" charset="0"/>
              </a:rPr>
              <a:t>DHTML Technologies</a:t>
            </a:r>
          </a:p>
          <a:p>
            <a:pPr marL="990600" lvl="1" indent="-533400"/>
            <a:r>
              <a:rPr lang="en-CA" dirty="0" smtClean="0">
                <a:cs typeface="Times New Roman" pitchFamily="18" charset="0"/>
              </a:rPr>
              <a:t>XHTML, CSS, JavaScript, DOM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160</a:t>
            </a:fld>
            <a:endParaRPr lang="en-US" dirty="0"/>
          </a:p>
        </p:txBody>
      </p:sp>
      <p:pic>
        <p:nvPicPr>
          <p:cNvPr id="2050" name="Picture 2" descr="http://corpussearch.sourceforge.net/CS-manual/refer7a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189228"/>
            <a:ext cx="2284228" cy="228422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69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indent="-609600"/>
            <a:r>
              <a:rPr lang="en-CA" dirty="0" smtClean="0">
                <a:cs typeface="Times New Roman" pitchFamily="18" charset="0"/>
              </a:rPr>
              <a:t>Introduction to JavaScript</a:t>
            </a:r>
            <a:endParaRPr lang="en-CA" dirty="0">
              <a:cs typeface="Times New Roman" pitchFamily="18" charset="0"/>
            </a:endParaRPr>
          </a:p>
          <a:p>
            <a:pPr marL="957263" lvl="1" indent="-609600"/>
            <a:r>
              <a:rPr lang="en-CA" dirty="0">
                <a:cs typeface="Times New Roman" pitchFamily="18" charset="0"/>
              </a:rPr>
              <a:t>What is </a:t>
            </a:r>
            <a:r>
              <a:rPr lang="en-CA" dirty="0" smtClean="0">
                <a:cs typeface="Times New Roman" pitchFamily="18" charset="0"/>
              </a:rPr>
              <a:t>JavaScript</a:t>
            </a:r>
          </a:p>
          <a:p>
            <a:pPr marL="957263" lvl="1" indent="-609600"/>
            <a:r>
              <a:rPr lang="en-CA" dirty="0" smtClean="0">
                <a:cs typeface="Times New Roman" pitchFamily="18" charset="0"/>
              </a:rPr>
              <a:t>Implementing JavaScript into Web pages</a:t>
            </a:r>
            <a:endParaRPr lang="en-US" dirty="0" smtClean="0"/>
          </a:p>
          <a:p>
            <a:pPr marL="1249363" lvl="2" indent="-609600"/>
            <a:r>
              <a:rPr lang="en-US" dirty="0" smtClean="0">
                <a:cs typeface="Times New Roman" pitchFamily="18" charset="0"/>
              </a:rPr>
              <a:t>In &lt;head&gt; part</a:t>
            </a:r>
          </a:p>
          <a:p>
            <a:pPr marL="1249363" lvl="2" indent="-609600"/>
            <a:r>
              <a:rPr lang="en-US" dirty="0" smtClean="0">
                <a:cs typeface="Times New Roman" pitchFamily="18" charset="0"/>
              </a:rPr>
              <a:t>In &lt;body&gt; part</a:t>
            </a:r>
          </a:p>
          <a:p>
            <a:pPr marL="1249363" lvl="2" indent="-609600"/>
            <a:r>
              <a:rPr lang="en-US" dirty="0" smtClean="0">
                <a:cs typeface="Times New Roman" pitchFamily="18" charset="0"/>
              </a:rPr>
              <a:t>In external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Times New Roman" pitchFamily="18" charset="0"/>
              </a:rPr>
              <a:t>.js</a:t>
            </a:r>
            <a:r>
              <a:rPr lang="en-US" dirty="0" smtClean="0">
                <a:cs typeface="Times New Roman" pitchFamily="18" charset="0"/>
              </a:rPr>
              <a:t> file</a:t>
            </a:r>
          </a:p>
          <a:p>
            <a:pPr marL="347663" lvl="1" indent="0">
              <a:buNone/>
            </a:pPr>
            <a:endParaRPr lang="en-CA" sz="3600" dirty="0" smtClean="0">
              <a:cs typeface="Times New Roman" pitchFamily="18" charset="0"/>
            </a:endParaRPr>
          </a:p>
          <a:p>
            <a:pPr marL="1096963" lvl="2" indent="-457200"/>
            <a:endParaRPr lang="en-US" dirty="0"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161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5076">
            <a:off x="5554938" y="3529809"/>
            <a:ext cx="2982456" cy="2524125"/>
          </a:xfrm>
          <a:prstGeom prst="roundRect">
            <a:avLst>
              <a:gd name="adj" fmla="val 7107"/>
            </a:avLst>
          </a:prstGeom>
          <a:noFill/>
          <a:ln>
            <a:noFill/>
          </a:ln>
          <a:effectLst/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673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</a:t>
            </a:r>
            <a:r>
              <a:rPr lang="en-US" dirty="0" smtClean="0"/>
              <a:t>of </a:t>
            </a:r>
            <a:r>
              <a:rPr lang="en-US" dirty="0"/>
              <a:t>Contents </a:t>
            </a:r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dirty="0">
                <a:cs typeface="Times New Roman" pitchFamily="18" charset="0"/>
              </a:rPr>
              <a:t>JavaScript </a:t>
            </a:r>
            <a:r>
              <a:rPr lang="en-US" dirty="0" smtClean="0">
                <a:cs typeface="Times New Roman" pitchFamily="18" charset="0"/>
              </a:rPr>
              <a:t>Syntax</a:t>
            </a:r>
          </a:p>
          <a:p>
            <a:pPr marL="804863" lvl="1" indent="-457200"/>
            <a:r>
              <a:rPr lang="en-US" dirty="0" smtClean="0">
                <a:cs typeface="Times New Roman" pitchFamily="18" charset="0"/>
              </a:rPr>
              <a:t>JavaScript operators</a:t>
            </a:r>
            <a:endParaRPr lang="en-US" dirty="0">
              <a:cs typeface="Times New Roman" pitchFamily="18" charset="0"/>
            </a:endParaRPr>
          </a:p>
          <a:p>
            <a:pPr marL="804863" lvl="1" indent="-457200"/>
            <a:r>
              <a:rPr lang="en-US" dirty="0">
                <a:cs typeface="Times New Roman" pitchFamily="18" charset="0"/>
              </a:rPr>
              <a:t>JavaScript Data </a:t>
            </a:r>
            <a:r>
              <a:rPr lang="en-US" dirty="0" smtClean="0">
                <a:cs typeface="Times New Roman" pitchFamily="18" charset="0"/>
              </a:rPr>
              <a:t>Types</a:t>
            </a:r>
          </a:p>
          <a:p>
            <a:pPr marL="804863" lvl="1" indent="-457200"/>
            <a:r>
              <a:rPr lang="en-US" dirty="0" smtClean="0"/>
              <a:t>JavaScript Pop-up boxes</a:t>
            </a:r>
          </a:p>
          <a:p>
            <a:pPr lvl="2"/>
            <a:r>
              <a:rPr lang="en-US" dirty="0" smtClean="0"/>
              <a:t>alert, confirm and prompt</a:t>
            </a:r>
          </a:p>
          <a:p>
            <a:pPr lvl="1"/>
            <a:r>
              <a:rPr lang="en-US" dirty="0" smtClean="0"/>
              <a:t>Conditional and switch statements, loops and functions</a:t>
            </a:r>
          </a:p>
          <a:p>
            <a:r>
              <a:rPr lang="en-US" dirty="0" smtClean="0"/>
              <a:t>Document Object Model</a:t>
            </a:r>
          </a:p>
          <a:p>
            <a:r>
              <a:rPr lang="en-US" dirty="0" smtClean="0"/>
              <a:t>Debugging in JavaScript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53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5206" y="1371600"/>
            <a:ext cx="7313588" cy="685800"/>
          </a:xfrm>
        </p:spPr>
        <p:txBody>
          <a:bodyPr/>
          <a:lstStyle/>
          <a:p>
            <a:r>
              <a:rPr lang="en-US" dirty="0" smtClean="0"/>
              <a:t>DHTML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915206" y="2097879"/>
            <a:ext cx="7313588" cy="569120"/>
          </a:xfrm>
        </p:spPr>
        <p:txBody>
          <a:bodyPr/>
          <a:lstStyle/>
          <a:p>
            <a:r>
              <a:rPr lang="en-US" smtClean="0"/>
              <a:t>Dynamic Behavior </a:t>
            </a:r>
            <a:r>
              <a:rPr lang="en-US" dirty="0" smtClean="0"/>
              <a:t>at the Client Side</a:t>
            </a:r>
            <a:endParaRPr lang="en-US" dirty="0"/>
          </a:p>
        </p:txBody>
      </p:sp>
      <p:pic>
        <p:nvPicPr>
          <p:cNvPr id="3074" name="Picture 2" descr="http://www.adobe.com/devnet/education/articles/technologies_elearning/dhtml_exampl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92" y="3124200"/>
            <a:ext cx="3140008" cy="312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rapidlearn.files.wordpress.com/2010/06/browsers_dhtml1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050" y="251883"/>
            <a:ext cx="1962150" cy="1816806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dhtml-menu.com/dhtml/apdhtml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124200"/>
            <a:ext cx="3123394" cy="312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cbtis51.edu.mx/sitios/lopezj/pw/falsas/imagenes/dhtml2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49" y="990600"/>
            <a:ext cx="993156" cy="952500"/>
          </a:xfrm>
          <a:prstGeom prst="roundRect">
            <a:avLst>
              <a:gd name="adj" fmla="val 577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13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DHTML?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5626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Dynamic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HTML</a:t>
            </a:r>
            <a:r>
              <a:rPr lang="en-US" dirty="0" smtClean="0"/>
              <a:t>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DHTML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Makes possible a Web page to react and change in response to the user’s actions</a:t>
            </a:r>
          </a:p>
          <a:p>
            <a:r>
              <a:rPr lang="en-US" dirty="0" smtClean="0"/>
              <a:t>DHTML = HTML + CSS + JavaScript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164</a:t>
            </a:fld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69258511"/>
              </p:ext>
            </p:extLst>
          </p:nvPr>
        </p:nvGraphicFramePr>
        <p:xfrm>
          <a:off x="762000" y="3657600"/>
          <a:ext cx="7548562" cy="266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990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DTHML = HTML + CSS + JavaScript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  <a:t>HTML</a:t>
            </a:r>
            <a:r>
              <a:rPr lang="en-US" dirty="0" smtClean="0">
                <a:effectLst/>
              </a:rPr>
              <a:t> defines Web sites content through semantic tags (headings, paragraphs, lists, …)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  <a:t>CSS</a:t>
            </a:r>
            <a:r>
              <a:rPr lang="en-US" dirty="0" smtClean="0">
                <a:effectLst/>
              </a:rPr>
              <a:t> defines 'rules' or 'styles' for presenting every aspect of an HTML document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effectLst/>
              </a:rPr>
              <a:t>Font (family, size, color, weight, etc.)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effectLst/>
              </a:rPr>
              <a:t>Background (color, image, position, repeat)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effectLst/>
              </a:rPr>
              <a:t>Position and layout (of any object on the page)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  <a:t>JavaScript</a:t>
            </a:r>
            <a:r>
              <a:rPr lang="en-US" dirty="0" smtClean="0">
                <a:effectLst/>
              </a:rPr>
              <a:t> defines dynamic behavior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effectLst/>
              </a:rPr>
              <a:t>Programming logic for interaction with the user, to handle events,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24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828800" y="4495801"/>
            <a:ext cx="5486400" cy="685800"/>
          </a:xfrm>
        </p:spPr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828800" y="5298280"/>
            <a:ext cx="5486400" cy="569120"/>
          </a:xfrm>
        </p:spPr>
        <p:txBody>
          <a:bodyPr/>
          <a:lstStyle/>
          <a:p>
            <a:r>
              <a:rPr lang="en-US" dirty="0" smtClean="0"/>
              <a:t>Dynamic Behavior in a Web Page</a:t>
            </a:r>
            <a:endParaRPr lang="en-US" dirty="0"/>
          </a:p>
        </p:txBody>
      </p:sp>
      <p:pic>
        <p:nvPicPr>
          <p:cNvPr id="4100" name="Picture 4" descr="http://www.dreamswiss.net/guided-tour/pix/javascript_logo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12" y="1770323"/>
            <a:ext cx="4019688" cy="2411818"/>
          </a:xfrm>
          <a:prstGeom prst="roundRect">
            <a:avLst>
              <a:gd name="adj" fmla="val 1074"/>
            </a:avLst>
          </a:prstGeom>
          <a:noFill/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settegiorni.blogsome.com/images/javascrip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799" y="1752601"/>
            <a:ext cx="4071001" cy="2456123"/>
          </a:xfrm>
          <a:prstGeom prst="roundRect">
            <a:avLst>
              <a:gd name="adj" fmla="val 1130"/>
            </a:avLst>
          </a:prstGeom>
          <a:noFill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1.bp.blogspot.com/_BwaIJMPkHI0/Rq0jWcGkF-I/AAAAAAAABQM/UdJYGzH0LhQ/s320/JavaScript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804147"/>
            <a:ext cx="1425378" cy="1710454"/>
          </a:xfrm>
          <a:prstGeom prst="roundRect">
            <a:avLst>
              <a:gd name="adj" fmla="val 4732"/>
            </a:avLst>
          </a:prstGeom>
          <a:noFill/>
          <a:ln>
            <a:solidFill>
              <a:srgbClr val="4C6400"/>
            </a:solidFill>
          </a:ln>
          <a:effectLst>
            <a:outerShdw blurRad="127000" dist="38100" dir="2700000" sx="102000" sy="102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JavaScript</a:t>
            </a:r>
            <a:r>
              <a:rPr lang="en-US" dirty="0" smtClean="0"/>
              <a:t> is a front-end scripting language developed by Netscape for dynamic content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Lightweight, but with limited capabilities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Can be used as object-oriented language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Client-side technology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Embedded in your HTML page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Interpreted by the Web browser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Simple and flexible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Powerful to manipulate the DOM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67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JavaScript allows interactivity such as:</a:t>
            </a:r>
            <a:endParaRPr lang="en-US" sz="1800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Implementing form validation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React </a:t>
            </a:r>
            <a:r>
              <a:rPr lang="en-US" dirty="0"/>
              <a:t>to user actions, e.g. handle keys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Changing an image on moving mouse over it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Sections of a page appearing and disappearing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Content loading and changing dynamically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Performing complex calculations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Custom HTML controls, e.g. scrollable table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Implementing AJAX functionality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16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JavaScript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Can handle events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read and write HTML elements and modify the DOM tree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validate form data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access / modify browser cookies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detect the user’s browser and OS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be used as object-oriented language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handle exceptions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perform asynchronous server calls (AJAX)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12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Tags Attributes</a:t>
            </a:r>
            <a:endParaRPr lang="bg-BG" smtClean="0"/>
          </a:p>
        </p:txBody>
      </p:sp>
      <p:sp>
        <p:nvSpPr>
          <p:cNvPr id="106496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Tags can have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attributes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Attributes specify properties and behavior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Example: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Few attributes can apply to every element: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style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class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id</a:t>
            </a:r>
            <a:r>
              <a:rPr lang="en-US" dirty="0" smtClean="0"/>
              <a:t> is unique in the document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Content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  <a:r>
              <a:rPr lang="en-US" dirty="0" smtClean="0"/>
              <a:t> attribute is displayed as hint when the element is hovered with the mouse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Some elements have obligatory attributes</a:t>
            </a:r>
            <a:endParaRPr lang="bg-BG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1064964" name="Rectangle 4"/>
          <p:cNvSpPr>
            <a:spLocks noChangeArrowheads="1"/>
          </p:cNvSpPr>
          <p:nvPr/>
        </p:nvSpPr>
        <p:spPr bwMode="auto">
          <a:xfrm>
            <a:off x="981076" y="2819400"/>
            <a:ext cx="7096124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logo.gif" alt="logo"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962400" y="2133600"/>
            <a:ext cx="4800600" cy="527804"/>
          </a:xfrm>
          <a:prstGeom prst="wedgeRoundRectCallout">
            <a:avLst>
              <a:gd name="adj1" fmla="val -38490"/>
              <a:gd name="adj2" fmla="val 9291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Attribute </a:t>
            </a:r>
            <a:r>
              <a:rPr lang="en-US" sz="26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</a:t>
            </a: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with value "</a:t>
            </a:r>
            <a:r>
              <a:rPr lang="en-US" sz="26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</a:t>
            </a: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"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First 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2667000" cy="4572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2800" dirty="0" smtClean="0"/>
              <a:t>first-script.html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170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4063" y="1702575"/>
            <a:ext cx="7562850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&lt;script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alert('Hello JavaScript!');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&lt;/script&gt;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&lt;/html&gt;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665" y="3683212"/>
            <a:ext cx="2978152" cy="2488988"/>
          </a:xfrm>
          <a:prstGeom prst="roundRect">
            <a:avLst>
              <a:gd name="adj" fmla="val 4090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630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Another Small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3276600" cy="4572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2800" dirty="0"/>
              <a:t>small-example.html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171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11188" y="1638300"/>
            <a:ext cx="7921625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&lt;script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document.write('JavaScript rulez!');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&lt;/script&gt;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&lt;/html&gt;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733800"/>
            <a:ext cx="2790825" cy="237172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996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JavaScript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62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JavaScript code can be placed in: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&lt;script&gt;</a:t>
            </a:r>
            <a:r>
              <a:rPr lang="en-US" dirty="0"/>
              <a:t> tag in the head 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&lt;script&gt;</a:t>
            </a:r>
            <a:r>
              <a:rPr lang="en-US" dirty="0" smtClean="0"/>
              <a:t> tag in the body – not recommended</a:t>
            </a:r>
            <a:endParaRPr lang="bg-BG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External files, linked via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&lt;script&gt;</a:t>
            </a:r>
            <a:r>
              <a:rPr lang="en-US" dirty="0" smtClean="0"/>
              <a:t> tag the head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Files usually have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.js</a:t>
            </a:r>
            <a:r>
              <a:rPr lang="en-US" noProof="1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extension</a:t>
            </a:r>
          </a:p>
          <a:p>
            <a:pPr lvl="2">
              <a:lnSpc>
                <a:spcPct val="100000"/>
              </a:lnSpc>
              <a:buFontTx/>
              <a:buNone/>
            </a:pPr>
            <a:endParaRPr lang="en-US" sz="2000" dirty="0" smtClean="0"/>
          </a:p>
          <a:p>
            <a:pPr lvl="2">
              <a:lnSpc>
                <a:spcPct val="100000"/>
              </a:lnSpc>
              <a:buFontTx/>
              <a:buNone/>
            </a:pPr>
            <a:endParaRPr lang="en-US" sz="2000" dirty="0" smtClean="0"/>
          </a:p>
          <a:p>
            <a:pPr lvl="2">
              <a:lnSpc>
                <a:spcPct val="100000"/>
              </a:lnSpc>
              <a:spcBef>
                <a:spcPts val="2400"/>
              </a:spcBef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Highly recommended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.js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files get cached by the browser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172</a:t>
            </a:fld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90600" y="4089737"/>
            <a:ext cx="7162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&lt;script src="scripts.js" type="text/javscript"&gt;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&lt;!– code placed here will not be executed! 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402832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– When is Executed?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626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JavaScript code is executed during the page loading or when the browser fires an event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All statements are executed at page loading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Some statements just define functions that can be called later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Function calls or code can be attached as "event handlers" via tag attributes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Executed when the event is fired by the browser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173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1" y="5715000"/>
            <a:ext cx="7924800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&lt;img src="logo.gif" onclick="alert('clicked!')" /&gt;</a:t>
            </a:r>
          </a:p>
        </p:txBody>
      </p:sp>
    </p:spTree>
    <p:extLst>
      <p:ext uri="{BB962C8B-B14F-4D97-AF65-F5344CB8AC3E}">
        <p14:creationId xmlns:p14="http://schemas.microsoft.com/office/powerpoint/2010/main" val="234585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5802" y="1447800"/>
            <a:ext cx="7772398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&lt;script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function test (message)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alert(message);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&lt;img src="logo.gif"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onclick="test('clicked!')"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&lt;/html&gt;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Calling a JavaScript Function from Event Handler – Example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953001" y="1490332"/>
            <a:ext cx="3483934" cy="457200"/>
          </a:xfrm>
        </p:spPr>
        <p:txBody>
          <a:bodyPr/>
          <a:lstStyle/>
          <a:p>
            <a:pPr marL="0" indent="0" algn="r">
              <a:lnSpc>
                <a:spcPct val="90000"/>
              </a:lnSpc>
              <a:buNone/>
            </a:pPr>
            <a:r>
              <a:rPr lang="en-US" sz="2800" dirty="0" smtClean="0"/>
              <a:t>image-onclick.html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174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952750"/>
            <a:ext cx="3838058" cy="2152650"/>
          </a:xfrm>
          <a:prstGeom prst="roundRect">
            <a:avLst>
              <a:gd name="adj" fmla="val 2389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731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Using External Script </a:t>
            </a:r>
            <a:r>
              <a:rPr lang="en-GB" dirty="0" smtClean="0"/>
              <a:t>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2800" dirty="0" smtClean="0"/>
              <a:t>Using external script files:</a:t>
            </a:r>
            <a:endParaRPr lang="bg-BG" sz="2800" dirty="0" smtClean="0"/>
          </a:p>
          <a:p>
            <a:pPr>
              <a:lnSpc>
                <a:spcPct val="100000"/>
              </a:lnSpc>
            </a:pPr>
            <a:endParaRPr lang="bg-BG" sz="2800" dirty="0" smtClean="0"/>
          </a:p>
          <a:p>
            <a:pPr>
              <a:lnSpc>
                <a:spcPct val="100000"/>
              </a:lnSpc>
            </a:pPr>
            <a:endParaRPr lang="bg-BG" sz="2800" dirty="0" smtClean="0"/>
          </a:p>
          <a:p>
            <a:pPr>
              <a:lnSpc>
                <a:spcPct val="100000"/>
              </a:lnSpc>
            </a:pPr>
            <a:endParaRPr lang="bg-BG" sz="2800" dirty="0" smtClean="0"/>
          </a:p>
          <a:p>
            <a:pPr>
              <a:lnSpc>
                <a:spcPct val="100000"/>
              </a:lnSpc>
            </a:pPr>
            <a:endParaRPr lang="bg-BG" sz="2800" dirty="0" smtClean="0"/>
          </a:p>
          <a:p>
            <a:pPr>
              <a:lnSpc>
                <a:spcPct val="100000"/>
              </a:lnSpc>
            </a:pPr>
            <a:endParaRPr lang="bg-BG" sz="2800" dirty="0" smtClean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sz="2800" noProof="1" smtClean="0"/>
              <a:t>External JavaScript file:</a:t>
            </a: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175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09600" y="1524000"/>
            <a:ext cx="8001000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&lt;script src="sample.js"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&lt;button onclick="sample()" value="Call JavaScript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function from sample.js"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5385137"/>
            <a:ext cx="80264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sample()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alert('Hello from sample.js!')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848" y="3865718"/>
            <a:ext cx="2663752" cy="1994980"/>
          </a:xfrm>
          <a:prstGeom prst="roundRect">
            <a:avLst>
              <a:gd name="adj" fmla="val 2715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4419600" y="1557668"/>
            <a:ext cx="4174255" cy="424732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external-JavaScript.html</a:t>
            </a:r>
            <a:endParaRPr lang="en-US" sz="24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49627" y="5977268"/>
            <a:ext cx="1786373" cy="424732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</a:pPr>
            <a:r>
              <a:rPr lang="en-US" sz="2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sample.js</a:t>
            </a:r>
            <a:endParaRPr lang="en-US" sz="24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2830033" y="2667000"/>
            <a:ext cx="5159376" cy="527804"/>
          </a:xfrm>
          <a:prstGeom prst="wedgeRoundRectCallout">
            <a:avLst>
              <a:gd name="adj1" fmla="val -59908"/>
              <a:gd name="adj2" fmla="val -4842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&lt;script&gt; tag is always empty.</a:t>
            </a:r>
          </a:p>
        </p:txBody>
      </p:sp>
    </p:spTree>
    <p:extLst>
      <p:ext uri="{BB962C8B-B14F-4D97-AF65-F5344CB8AC3E}">
        <p14:creationId xmlns:p14="http://schemas.microsoft.com/office/powerpoint/2010/main" val="230098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828800" y="1066800"/>
            <a:ext cx="4532394" cy="14478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The JavaScript Syntax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436431">
            <a:off x="681683" y="3036479"/>
            <a:ext cx="3838320" cy="3122408"/>
          </a:xfrm>
          <a:prstGeom prst="roundRect">
            <a:avLst>
              <a:gd name="adj" fmla="val 8564"/>
            </a:avLst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757" l="162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969" y="1524000"/>
            <a:ext cx="2078049" cy="2314575"/>
          </a:xfrm>
          <a:prstGeom prst="roundRect">
            <a:avLst>
              <a:gd name="adj" fmla="val 7500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76941">
            <a:off x="5508433" y="4504351"/>
            <a:ext cx="2913803" cy="158804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833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The JavaScript syntax is similar to C# and Java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Operators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!=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&amp;&amp;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++</a:t>
            </a:r>
            <a:r>
              <a:rPr lang="en-US" dirty="0"/>
              <a:t>, …)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Variables (typeless)</a:t>
            </a:r>
            <a:endParaRPr lang="en-US" dirty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Conditional statements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else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Loops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Arrays (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my_array[]</a:t>
            </a:r>
            <a:r>
              <a:rPr lang="en-US" dirty="0" smtClean="0"/>
              <a:t>) and associative arrays </a:t>
            </a:r>
            <a:r>
              <a:rPr lang="en-US" noProof="1" smtClean="0"/>
              <a:t>(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my_array['abc']</a:t>
            </a:r>
            <a:r>
              <a:rPr lang="en-US" noProof="1" smtClean="0"/>
              <a:t>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Functions (can return value)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Function variables (like the C# delegates)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91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 smtClean="0"/>
              <a:t>JavaScript data types:</a:t>
            </a:r>
          </a:p>
          <a:p>
            <a:pPr lvl="1">
              <a:lnSpc>
                <a:spcPct val="100000"/>
              </a:lnSpc>
              <a:defRPr/>
            </a:pPr>
            <a:r>
              <a:rPr lang="en-GB" dirty="0" smtClean="0"/>
              <a:t>Numbers (integer, floating-point)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 smtClean="0"/>
              <a:t>Boolean (true / false)</a:t>
            </a:r>
          </a:p>
          <a:p>
            <a:pPr>
              <a:lnSpc>
                <a:spcPct val="100000"/>
              </a:lnSpc>
              <a:defRPr/>
            </a:pPr>
            <a:r>
              <a:rPr lang="en-GB" dirty="0" smtClean="0"/>
              <a:t>String type – string of characters</a:t>
            </a:r>
          </a:p>
          <a:p>
            <a:pPr>
              <a:lnSpc>
                <a:spcPct val="100000"/>
              </a:lnSpc>
              <a:buNone/>
              <a:defRPr/>
            </a:pPr>
            <a:endParaRPr lang="en-GB" sz="2800" dirty="0" smtClean="0"/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GB" dirty="0" smtClean="0"/>
              <a:t>Arrays</a:t>
            </a:r>
          </a:p>
          <a:p>
            <a:pPr>
              <a:lnSpc>
                <a:spcPct val="100000"/>
              </a:lnSpc>
              <a:defRPr/>
            </a:pPr>
            <a:endParaRPr lang="en-GB" sz="2800" dirty="0" smtClean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GB" dirty="0" smtClean="0"/>
              <a:t>Associative arrays (hash tables)</a:t>
            </a:r>
            <a:endParaRPr lang="en-GB" dirty="0" smtClean="0">
              <a:latin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178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8335" y="3352800"/>
            <a:ext cx="7789866" cy="7017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myName = "You can use both single or double quotes for strings";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8334" y="4724400"/>
            <a:ext cx="7789866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my_array = [1, 5.3, "aaa"];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68335" y="5791200"/>
            <a:ext cx="7789866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my_hash = {a:2, b:3, c:"text"};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3359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Object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Every variable can be considered as object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For example strings and arrays have member functions: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179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42988" y="2819400"/>
            <a:ext cx="6840537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test = "some string";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alert(test[7]); // shows letter 'r'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alert(test.charAt(5)); // shows letter 's'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alert("test".charAt(1)); //shows letter 'e'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alert("test".substring(1,3)); //shows 'es'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42988" y="4878050"/>
            <a:ext cx="6840537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arr = [1,3,4];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 (arr.length); // shows 3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arr.push(7); // appends 7 to end of array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 (arr[3]); // shows 7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06925" y="2362200"/>
            <a:ext cx="3276600" cy="4572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90000"/>
              </a:lnSpc>
              <a:buFont typeface="Wingdings 2" pitchFamily="18" charset="2"/>
              <a:buNone/>
            </a:pPr>
            <a:r>
              <a:rPr lang="en-US" sz="2800" dirty="0" smtClean="0"/>
              <a:t>objects.html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5954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sz="3800" dirty="0" smtClean="0"/>
              <a:t>Headings and Paragraphs</a:t>
            </a:r>
            <a:endParaRPr lang="en-US" sz="3800" dirty="0" smtClean="0"/>
          </a:p>
        </p:txBody>
      </p:sp>
      <p:sp>
        <p:nvSpPr>
          <p:cNvPr id="869379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066800"/>
            <a:ext cx="8496300" cy="532923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r>
              <a:rPr lang="en-ZA" dirty="0" smtClean="0"/>
              <a:t>Heading Tags (h1 – h6)</a:t>
            </a:r>
          </a:p>
          <a:p>
            <a:pPr>
              <a:lnSpc>
                <a:spcPct val="100000"/>
              </a:lnSpc>
              <a:defRPr/>
            </a:pPr>
            <a:endParaRPr lang="en-ZA" dirty="0" smtClean="0"/>
          </a:p>
          <a:p>
            <a:pPr>
              <a:lnSpc>
                <a:spcPct val="100000"/>
              </a:lnSpc>
              <a:defRPr/>
            </a:pPr>
            <a:endParaRPr lang="en-ZA" dirty="0" smtClean="0"/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r>
              <a:rPr lang="en-ZA" dirty="0" smtClean="0"/>
              <a:t>Paragraph Tags</a:t>
            </a:r>
          </a:p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endParaRPr lang="en-ZA" dirty="0" smtClean="0"/>
          </a:p>
          <a:p>
            <a:pPr>
              <a:lnSpc>
                <a:spcPct val="100000"/>
              </a:lnSpc>
              <a:spcBef>
                <a:spcPts val="3600"/>
              </a:spcBef>
              <a:defRPr/>
            </a:pPr>
            <a:r>
              <a:rPr lang="en-ZA" dirty="0" smtClean="0"/>
              <a:t>Sections: </a:t>
            </a:r>
            <a:r>
              <a:rPr lang="en-ZA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div</a:t>
            </a:r>
            <a:r>
              <a:rPr lang="en-ZA" dirty="0" smtClean="0"/>
              <a:t> and </a:t>
            </a:r>
            <a:r>
              <a:rPr lang="en-ZA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span</a:t>
            </a:r>
            <a:endParaRPr lang="en-US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869380" name="Rectangle 4"/>
          <p:cNvSpPr>
            <a:spLocks noChangeArrowheads="1"/>
          </p:cNvSpPr>
          <p:nvPr/>
        </p:nvSpPr>
        <p:spPr bwMode="auto">
          <a:xfrm>
            <a:off x="755651" y="3892657"/>
            <a:ext cx="7626350" cy="7571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is my first paragraph&lt;/p&gt;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is my second paragraph&lt;/p&gt;</a:t>
            </a:r>
          </a:p>
        </p:txBody>
      </p:sp>
      <p:sp>
        <p:nvSpPr>
          <p:cNvPr id="869381" name="Rectangle 5"/>
          <p:cNvSpPr>
            <a:spLocks noChangeArrowheads="1"/>
          </p:cNvSpPr>
          <p:nvPr/>
        </p:nvSpPr>
        <p:spPr bwMode="auto">
          <a:xfrm>
            <a:off x="755651" y="1773058"/>
            <a:ext cx="762635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&lt;h1&gt;Heading 1&lt;/h1&gt;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&lt;h2&gt;Sub heading 2&lt;/h2&gt;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&lt;h3&gt;Sub heading 3&lt;/h3&gt;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9382" name="Rectangle 6"/>
          <p:cNvSpPr>
            <a:spLocks noChangeArrowheads="1"/>
          </p:cNvSpPr>
          <p:nvPr/>
        </p:nvSpPr>
        <p:spPr bwMode="auto">
          <a:xfrm>
            <a:off x="755651" y="5492857"/>
            <a:ext cx="7626350" cy="7571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style="background: skyblue;"&gt;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This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a div&lt;/div&gt;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String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The </a:t>
            </a:r>
            <a:r>
              <a:rPr lang="en-GB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GB" dirty="0" smtClean="0"/>
              <a:t> operator joins strings</a:t>
            </a:r>
          </a:p>
          <a:p>
            <a:pPr>
              <a:defRPr/>
            </a:pPr>
            <a:endParaRPr lang="en-GB" dirty="0" smtClean="0"/>
          </a:p>
          <a:p>
            <a:pPr>
              <a:defRPr/>
            </a:pPr>
            <a:endParaRPr lang="en-GB" dirty="0" smtClean="0"/>
          </a:p>
          <a:p>
            <a:pPr>
              <a:spcBef>
                <a:spcPct val="60000"/>
              </a:spcBef>
              <a:defRPr/>
            </a:pPr>
            <a:r>
              <a:rPr lang="en-GB" dirty="0" smtClean="0"/>
              <a:t>What is "9" + 9?</a:t>
            </a:r>
          </a:p>
          <a:p>
            <a:pPr>
              <a:defRPr/>
            </a:pPr>
            <a:endParaRPr lang="en-GB" dirty="0" smtClean="0"/>
          </a:p>
          <a:p>
            <a:pPr>
              <a:spcBef>
                <a:spcPts val="1200"/>
              </a:spcBef>
              <a:defRPr/>
            </a:pPr>
            <a:r>
              <a:rPr lang="en-GB" dirty="0" smtClean="0"/>
              <a:t>Converting string to number: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180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5800" y="1828800"/>
            <a:ext cx="7772400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string1 = "fat 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string2 = "cats";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alert(string1 + string2);  // fat cats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5800" y="3886200"/>
            <a:ext cx="77724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alert("9" + 9);  // 99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5800" y="5257800"/>
            <a:ext cx="77724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alert(parseInt("9") + 9);  // 18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3706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76200"/>
            <a:ext cx="7010400" cy="914400"/>
          </a:xfrm>
        </p:spPr>
        <p:txBody>
          <a:bodyPr/>
          <a:lstStyle/>
          <a:p>
            <a:r>
              <a:rPr lang="en-US" sz="3700" dirty="0" smtClean="0"/>
              <a:t>Arrays Operations and Properties</a:t>
            </a:r>
            <a:endParaRPr lang="en-US" sz="3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95290"/>
            <a:ext cx="8686800" cy="573411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000" dirty="0" smtClean="0"/>
              <a:t>Declaring new empty array:</a:t>
            </a:r>
          </a:p>
          <a:p>
            <a:pPr>
              <a:spcBef>
                <a:spcPts val="0"/>
              </a:spcBef>
              <a:defRPr/>
            </a:pPr>
            <a:endParaRPr lang="en-US" sz="3000" dirty="0" smtClean="0"/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000" dirty="0" smtClean="0"/>
              <a:t>Declaring an array holding few elements:</a:t>
            </a:r>
          </a:p>
          <a:p>
            <a:pPr>
              <a:spcBef>
                <a:spcPts val="0"/>
              </a:spcBef>
              <a:defRPr/>
            </a:pPr>
            <a:endParaRPr lang="en-US" sz="3000" dirty="0" smtClean="0"/>
          </a:p>
          <a:p>
            <a:pPr>
              <a:spcBef>
                <a:spcPts val="0"/>
              </a:spcBef>
              <a:defRPr/>
            </a:pPr>
            <a:r>
              <a:rPr lang="en-US" sz="3000" dirty="0" smtClean="0"/>
              <a:t>Appending an element / getting the last element:</a:t>
            </a:r>
          </a:p>
          <a:p>
            <a:pPr>
              <a:spcBef>
                <a:spcPts val="0"/>
              </a:spcBef>
              <a:defRPr/>
            </a:pPr>
            <a:endParaRPr lang="en-US" sz="3000" dirty="0" smtClean="0"/>
          </a:p>
          <a:p>
            <a:pPr>
              <a:spcBef>
                <a:spcPts val="1800"/>
              </a:spcBef>
              <a:defRPr/>
            </a:pPr>
            <a:r>
              <a:rPr lang="en-US" sz="3000" dirty="0" smtClean="0"/>
              <a:t>Reading the number of elements</a:t>
            </a:r>
            <a:r>
              <a:rPr lang="en-US" sz="3000" dirty="0"/>
              <a:t> </a:t>
            </a:r>
            <a:r>
              <a:rPr lang="en-US" sz="3000" dirty="0" smtClean="0"/>
              <a:t>(array length):</a:t>
            </a:r>
          </a:p>
          <a:p>
            <a:pPr>
              <a:spcBef>
                <a:spcPts val="0"/>
              </a:spcBef>
              <a:defRPr/>
            </a:pPr>
            <a:endParaRPr lang="en-US" sz="3000" dirty="0" smtClean="0"/>
          </a:p>
          <a:p>
            <a:pPr>
              <a:spcBef>
                <a:spcPts val="0"/>
              </a:spcBef>
              <a:defRPr/>
            </a:pPr>
            <a:r>
              <a:rPr lang="en-US" sz="3000" dirty="0" smtClean="0"/>
              <a:t>Finding element's index in the array:</a:t>
            </a:r>
            <a:endParaRPr lang="bg-BG" sz="3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1524000"/>
            <a:ext cx="79248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arr = new Array();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2571690"/>
            <a:ext cx="79248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arr = [1, 2, 3, 4, 5];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9600" y="3581400"/>
            <a:ext cx="79248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arr.push(3</a:t>
            </a:r>
            <a:r>
              <a:rPr lang="nb-NO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element = arr.pop</a:t>
            </a: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9600" y="4953000"/>
            <a:ext cx="79248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arr.length;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09600" y="6076890"/>
            <a:ext cx="79248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arr.indexOf(1);</a:t>
            </a:r>
          </a:p>
        </p:txBody>
      </p:sp>
    </p:spTree>
    <p:extLst>
      <p:ext uri="{BB962C8B-B14F-4D97-AF65-F5344CB8AC3E}">
        <p14:creationId xmlns:p14="http://schemas.microsoft.com/office/powerpoint/2010/main" val="301103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Popup Boxes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Alert box with text and [OK] button</a:t>
            </a:r>
          </a:p>
          <a:p>
            <a:pPr lvl="1">
              <a:defRPr/>
            </a:pPr>
            <a:r>
              <a:rPr lang="en-US" dirty="0" smtClean="0"/>
              <a:t>Just a message shown in a dialog box:</a:t>
            </a:r>
          </a:p>
          <a:p>
            <a:pPr lvl="1">
              <a:buFontTx/>
              <a:buNone/>
              <a:defRPr/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dirty="0" smtClean="0"/>
              <a:t>Confirmation box</a:t>
            </a:r>
          </a:p>
          <a:p>
            <a:pPr lvl="1">
              <a:defRPr/>
            </a:pPr>
            <a:r>
              <a:rPr lang="en-US" dirty="0" smtClean="0"/>
              <a:t>Contains text, [OK] button and [Cancel] button:</a:t>
            </a:r>
          </a:p>
          <a:p>
            <a:pPr>
              <a:buFontTx/>
              <a:buNone/>
              <a:defRPr/>
            </a:pPr>
            <a:endParaRPr lang="en-US" sz="3000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dirty="0" smtClean="0"/>
              <a:t>Prompt box</a:t>
            </a:r>
          </a:p>
          <a:p>
            <a:pPr lvl="1">
              <a:defRPr/>
            </a:pPr>
            <a:r>
              <a:rPr lang="en-US" dirty="0" smtClean="0"/>
              <a:t>Contains text, input field with default value: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182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0600" y="2236113"/>
            <a:ext cx="7162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alert("Some </a:t>
            </a:r>
            <a:r>
              <a:rPr lang="nb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text here");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90600" y="4141113"/>
            <a:ext cx="7162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confirm("Are </a:t>
            </a:r>
            <a:r>
              <a:rPr lang="nb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you sure?");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90600" y="6019800"/>
            <a:ext cx="7162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prompt </a:t>
            </a:r>
            <a:r>
              <a:rPr lang="nb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("enter amount", 10</a:t>
            </a: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8400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 of Numbers –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66800"/>
            <a:ext cx="3810000" cy="533400"/>
          </a:xfrm>
        </p:spPr>
        <p:txBody>
          <a:bodyPr/>
          <a:lstStyle/>
          <a:p>
            <a:pPr marL="0" lvl="1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800" dirty="0">
                <a:solidFill>
                  <a:srgbClr val="EBFFC2"/>
                </a:solidFill>
                <a:latin typeface="Corbel" pitchFamily="34" charset="0"/>
              </a:rPr>
              <a:t>sum-of-numbers</a:t>
            </a:r>
            <a:r>
              <a:rPr lang="bg-BG" sz="2800" dirty="0" smtClean="0">
                <a:solidFill>
                  <a:srgbClr val="EBFFC2"/>
                </a:solidFill>
                <a:latin typeface="Corbel" pitchFamily="34" charset="0"/>
              </a:rPr>
              <a:t>.html</a:t>
            </a:r>
            <a:endParaRPr lang="en-US" sz="2800" dirty="0">
              <a:solidFill>
                <a:srgbClr val="EBFFC2"/>
              </a:solidFill>
              <a:latin typeface="Corbe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183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09600" y="1654582"/>
            <a:ext cx="7926388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&lt;title&gt;JavaScript Demo&lt;/title&gt;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&lt;script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function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calcSum()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value1 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parseInt(document.mainForm.textBox1.value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value2 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parseInt(document.mainForm.textBox2.value);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sum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value1 + value2;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document.mainForm.textBoxSum.value = sum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script&gt;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59708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 of </a:t>
            </a:r>
            <a:r>
              <a:rPr lang="en-US" smtClean="0"/>
              <a:t>Numbers – </a:t>
            </a:r>
            <a:r>
              <a:rPr lang="en-US" dirty="0" smtClean="0"/>
              <a:t>Example</a:t>
            </a:r>
            <a:r>
              <a:rPr lang="bg-BG" dirty="0" smtClean="0"/>
              <a:t> </a:t>
            </a:r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990600"/>
            <a:ext cx="4724400" cy="533400"/>
          </a:xfrm>
        </p:spPr>
        <p:txBody>
          <a:bodyPr/>
          <a:lstStyle/>
          <a:p>
            <a:pPr marL="0" lvl="1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800" dirty="0">
                <a:solidFill>
                  <a:srgbClr val="EBFFC2"/>
                </a:solidFill>
                <a:latin typeface="Corbel" pitchFamily="34" charset="0"/>
              </a:rPr>
              <a:t>sum-of-numbers</a:t>
            </a:r>
            <a:r>
              <a:rPr lang="bg-BG" sz="2800" dirty="0" smtClean="0">
                <a:solidFill>
                  <a:srgbClr val="EBFFC2"/>
                </a:solidFill>
                <a:latin typeface="Corbel" pitchFamily="34" charset="0"/>
              </a:rPr>
              <a:t>.html</a:t>
            </a:r>
            <a:r>
              <a:rPr lang="en-US" sz="2800" dirty="0" smtClean="0">
                <a:solidFill>
                  <a:srgbClr val="EBFFC2"/>
                </a:solidFill>
                <a:latin typeface="Corbel" pitchFamily="34" charset="0"/>
              </a:rPr>
              <a:t> (cont.)</a:t>
            </a:r>
            <a:endParaRPr lang="en-US" sz="2800" dirty="0">
              <a:solidFill>
                <a:srgbClr val="EBFFC2"/>
              </a:solidFill>
              <a:latin typeface="Corbe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184</a:t>
            </a:fld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09600" y="1554301"/>
            <a:ext cx="7926388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&lt;form name="mainForm"&gt;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&lt;input type="text" name="textBox1" /&gt; &lt;br/&gt;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&lt;input type="text" name="textBox2" /&gt; &lt;br/&gt;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&lt;input type="button" value="Process"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onclick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="javascript: calcSum()"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&lt;input type="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text" name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="textBoxSum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readonly="readonly"/&gt;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&lt;/html&gt;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902" y="4013976"/>
            <a:ext cx="3563698" cy="2354298"/>
          </a:xfrm>
          <a:prstGeom prst="roundRect">
            <a:avLst>
              <a:gd name="adj" fmla="val 2288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006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JavaScript Prompt –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66800"/>
            <a:ext cx="2514600" cy="533400"/>
          </a:xfrm>
        </p:spPr>
        <p:txBody>
          <a:bodyPr/>
          <a:lstStyle/>
          <a:p>
            <a:pPr marL="0" indent="0">
              <a:buNone/>
            </a:pPr>
            <a:r>
              <a:rPr lang="bg-BG" sz="2800" dirty="0" smtClean="0"/>
              <a:t>prompt.html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185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28675" y="1719263"/>
            <a:ext cx="7343775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price = prompt("Enter the price", "10.00");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alert('Price + VAT = ' + price * 1.2);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323" y="2819400"/>
            <a:ext cx="6498077" cy="1828800"/>
          </a:xfrm>
          <a:prstGeom prst="roundRect">
            <a:avLst>
              <a:gd name="adj" fmla="val 4167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225" y="4876800"/>
            <a:ext cx="2009775" cy="1647825"/>
          </a:xfrm>
          <a:prstGeom prst="roundRect">
            <a:avLst>
              <a:gd name="adj" fmla="val 5877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265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17"/>
          <p:cNvSpPr>
            <a:spLocks noChangeArrowheads="1"/>
          </p:cNvSpPr>
          <p:nvPr/>
        </p:nvSpPr>
        <p:spPr bwMode="auto">
          <a:xfrm>
            <a:off x="3679894" y="3454281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Rectangle 16"/>
          <p:cNvSpPr>
            <a:spLocks noChangeArrowheads="1"/>
          </p:cNvSpPr>
          <p:nvPr/>
        </p:nvSpPr>
        <p:spPr bwMode="auto">
          <a:xfrm>
            <a:off x="3853013" y="3486606"/>
            <a:ext cx="3141807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Greater </a:t>
            </a: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than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</a:endParaRPr>
          </a:p>
        </p:txBody>
      </p:sp>
      <p:sp>
        <p:nvSpPr>
          <p:cNvPr id="47" name="Rectangle 14"/>
          <p:cNvSpPr>
            <a:spLocks noChangeArrowheads="1"/>
          </p:cNvSpPr>
          <p:nvPr/>
        </p:nvSpPr>
        <p:spPr bwMode="auto">
          <a:xfrm>
            <a:off x="1981200" y="3454281"/>
            <a:ext cx="169869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" name="Rectangle 20"/>
          <p:cNvSpPr>
            <a:spLocks noChangeArrowheads="1"/>
          </p:cNvSpPr>
          <p:nvPr/>
        </p:nvSpPr>
        <p:spPr bwMode="auto">
          <a:xfrm>
            <a:off x="1981200" y="3936762"/>
            <a:ext cx="169869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1" name="Rectangle 23"/>
          <p:cNvSpPr>
            <a:spLocks noChangeArrowheads="1"/>
          </p:cNvSpPr>
          <p:nvPr/>
        </p:nvSpPr>
        <p:spPr bwMode="auto">
          <a:xfrm>
            <a:off x="3679894" y="3936762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Rectangle 26"/>
          <p:cNvSpPr>
            <a:spLocks noChangeArrowheads="1"/>
          </p:cNvSpPr>
          <p:nvPr/>
        </p:nvSpPr>
        <p:spPr bwMode="auto">
          <a:xfrm>
            <a:off x="1981200" y="4419243"/>
            <a:ext cx="169869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7" name="Rectangle 29"/>
          <p:cNvSpPr>
            <a:spLocks noChangeArrowheads="1"/>
          </p:cNvSpPr>
          <p:nvPr/>
        </p:nvSpPr>
        <p:spPr bwMode="auto">
          <a:xfrm>
            <a:off x="3677056" y="4419243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8" name="Group 30"/>
          <p:cNvGrpSpPr>
            <a:grpSpLocks/>
          </p:cNvGrpSpPr>
          <p:nvPr/>
        </p:nvGrpSpPr>
        <p:grpSpPr bwMode="auto">
          <a:xfrm>
            <a:off x="1981200" y="4901724"/>
            <a:ext cx="1698695" cy="514806"/>
            <a:chOff x="-18" y="1585"/>
            <a:chExt cx="518" cy="430"/>
          </a:xfrm>
          <a:noFill/>
        </p:grpSpPr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43" y="1612"/>
              <a:ext cx="432" cy="40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/>
            <a:lstStyle/>
            <a:p>
              <a:pPr eaLnBrk="1" hangingPunct="1">
                <a:lnSpc>
                  <a:spcPct val="100000"/>
                </a:lnSpc>
              </a:pPr>
              <a:r>
                <a:rPr kumimoji="0" lang="en-US" sz="2200" b="1" dirty="0">
                  <a:solidFill>
                    <a:srgbClr val="EBFFD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&lt;=</a:t>
              </a:r>
            </a:p>
            <a:p>
              <a:pPr>
                <a:lnSpc>
                  <a:spcPct val="100000"/>
                </a:lnSpc>
              </a:pPr>
              <a:endParaRPr kumimoji="0" lang="en-US" sz="2000" b="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-18" y="1585"/>
              <a:ext cx="518" cy="403"/>
            </a:xfrm>
            <a:prstGeom prst="rect">
              <a:avLst/>
            </a:prstGeom>
            <a:grpFill/>
            <a:ln w="7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/>
            <a:lstStyle/>
            <a:p>
              <a:pPr>
                <a:defRPr/>
              </a:pPr>
              <a:endParaRPr lang="bg-B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3" name="Rectangle 35"/>
          <p:cNvSpPr>
            <a:spLocks noChangeArrowheads="1"/>
          </p:cNvSpPr>
          <p:nvPr/>
        </p:nvSpPr>
        <p:spPr bwMode="auto">
          <a:xfrm>
            <a:off x="3679894" y="4901724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Rectangle 38"/>
          <p:cNvSpPr>
            <a:spLocks noChangeArrowheads="1"/>
          </p:cNvSpPr>
          <p:nvPr/>
        </p:nvSpPr>
        <p:spPr bwMode="auto">
          <a:xfrm>
            <a:off x="1981200" y="5384205"/>
            <a:ext cx="169869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tangle 41"/>
          <p:cNvSpPr>
            <a:spLocks noChangeArrowheads="1"/>
          </p:cNvSpPr>
          <p:nvPr/>
        </p:nvSpPr>
        <p:spPr bwMode="auto">
          <a:xfrm>
            <a:off x="3679894" y="5384205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Rectangle 44"/>
          <p:cNvSpPr>
            <a:spLocks noChangeArrowheads="1"/>
          </p:cNvSpPr>
          <p:nvPr/>
        </p:nvSpPr>
        <p:spPr bwMode="auto">
          <a:xfrm>
            <a:off x="1981200" y="5866686"/>
            <a:ext cx="169869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Rectangle 47"/>
          <p:cNvSpPr>
            <a:spLocks noChangeArrowheads="1"/>
          </p:cNvSpPr>
          <p:nvPr/>
        </p:nvSpPr>
        <p:spPr bwMode="auto">
          <a:xfrm>
            <a:off x="3679894" y="5866686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Rectangle 8"/>
          <p:cNvSpPr>
            <a:spLocks noChangeArrowheads="1"/>
          </p:cNvSpPr>
          <p:nvPr/>
        </p:nvSpPr>
        <p:spPr bwMode="auto">
          <a:xfrm>
            <a:off x="1981200" y="2971800"/>
            <a:ext cx="1698695" cy="482481"/>
          </a:xfrm>
          <a:prstGeom prst="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Rectangle 11"/>
          <p:cNvSpPr>
            <a:spLocks noChangeArrowheads="1"/>
          </p:cNvSpPr>
          <p:nvPr/>
        </p:nvSpPr>
        <p:spPr bwMode="auto">
          <a:xfrm>
            <a:off x="3679894" y="2971800"/>
            <a:ext cx="3406705" cy="482481"/>
          </a:xfrm>
          <a:prstGeom prst="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 sz="3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Rectangle 7"/>
          <p:cNvSpPr>
            <a:spLocks noChangeArrowheads="1"/>
          </p:cNvSpPr>
          <p:nvPr/>
        </p:nvSpPr>
        <p:spPr bwMode="auto">
          <a:xfrm>
            <a:off x="2091068" y="3005468"/>
            <a:ext cx="1416672" cy="34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ts val="2800"/>
              </a:lnSpc>
            </a:pPr>
            <a:r>
              <a:rPr kumimoji="0"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Symbol</a:t>
            </a:r>
            <a:endParaRPr kumimoji="0" lang="en-US" sz="2800" b="0" dirty="0">
              <a:solidFill>
                <a:schemeClr val="tx1"/>
              </a:solidFill>
            </a:endParaRPr>
          </a:p>
        </p:txBody>
      </p:sp>
      <p:sp>
        <p:nvSpPr>
          <p:cNvPr id="48" name="Rectangle 10"/>
          <p:cNvSpPr>
            <a:spLocks noChangeArrowheads="1"/>
          </p:cNvSpPr>
          <p:nvPr/>
        </p:nvSpPr>
        <p:spPr bwMode="auto">
          <a:xfrm>
            <a:off x="3751808" y="3005468"/>
            <a:ext cx="3141807" cy="34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ts val="2800"/>
              </a:lnSpc>
            </a:pPr>
            <a:r>
              <a:rPr kumimoji="0"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Meaning</a:t>
            </a:r>
            <a:endParaRPr kumimoji="0" lang="en-US" sz="2800" b="0" dirty="0">
              <a:solidFill>
                <a:schemeClr val="tx1"/>
              </a:solidFill>
            </a:endParaRPr>
          </a:p>
        </p:txBody>
      </p:sp>
      <p:sp>
        <p:nvSpPr>
          <p:cNvPr id="46" name="Rectangle 13"/>
          <p:cNvSpPr>
            <a:spLocks noChangeArrowheads="1"/>
          </p:cNvSpPr>
          <p:nvPr/>
        </p:nvSpPr>
        <p:spPr bwMode="auto">
          <a:xfrm>
            <a:off x="2192273" y="3486606"/>
            <a:ext cx="1416672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2" name="Rectangle 19"/>
          <p:cNvSpPr>
            <a:spLocks noChangeArrowheads="1"/>
          </p:cNvSpPr>
          <p:nvPr/>
        </p:nvSpPr>
        <p:spPr bwMode="auto">
          <a:xfrm>
            <a:off x="2192273" y="3969087"/>
            <a:ext cx="1416672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0" name="Rectangle 22"/>
          <p:cNvSpPr>
            <a:spLocks noChangeArrowheads="1"/>
          </p:cNvSpPr>
          <p:nvPr/>
        </p:nvSpPr>
        <p:spPr bwMode="auto">
          <a:xfrm>
            <a:off x="3853013" y="3969087"/>
            <a:ext cx="3141807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Less </a:t>
            </a: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than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</a:endParaRPr>
          </a:p>
        </p:txBody>
      </p:sp>
      <p:sp>
        <p:nvSpPr>
          <p:cNvPr id="38" name="Rectangle 25"/>
          <p:cNvSpPr>
            <a:spLocks noChangeArrowheads="1"/>
          </p:cNvSpPr>
          <p:nvPr/>
        </p:nvSpPr>
        <p:spPr bwMode="auto">
          <a:xfrm>
            <a:off x="2192273" y="4451568"/>
            <a:ext cx="1416672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&gt;=</a:t>
            </a:r>
          </a:p>
          <a:p>
            <a:pPr>
              <a:lnSpc>
                <a:spcPct val="100000"/>
              </a:lnSpc>
            </a:pPr>
            <a:endParaRPr kumimoji="0" lang="en-US" sz="1400" b="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6" name="Rectangle 28"/>
          <p:cNvSpPr>
            <a:spLocks noChangeArrowheads="1"/>
          </p:cNvSpPr>
          <p:nvPr/>
        </p:nvSpPr>
        <p:spPr bwMode="auto">
          <a:xfrm>
            <a:off x="3810444" y="4451568"/>
            <a:ext cx="3308138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Greater </a:t>
            </a: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than or equal to</a:t>
            </a:r>
          </a:p>
          <a:p>
            <a:pPr>
              <a:lnSpc>
                <a:spcPct val="100000"/>
              </a:lnSpc>
            </a:pPr>
            <a:endParaRPr kumimoji="0" lang="en-US" sz="1400" b="0" dirty="0">
              <a:solidFill>
                <a:schemeClr val="tx1"/>
              </a:solidFill>
            </a:endParaRPr>
          </a:p>
        </p:txBody>
      </p:sp>
      <p:sp>
        <p:nvSpPr>
          <p:cNvPr id="32" name="Rectangle 34"/>
          <p:cNvSpPr>
            <a:spLocks noChangeArrowheads="1"/>
          </p:cNvSpPr>
          <p:nvPr/>
        </p:nvSpPr>
        <p:spPr bwMode="auto">
          <a:xfrm>
            <a:off x="3853013" y="4934049"/>
            <a:ext cx="3141807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Less </a:t>
            </a: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than or equal to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</a:endParaRPr>
          </a:p>
        </p:txBody>
      </p:sp>
      <p:sp>
        <p:nvSpPr>
          <p:cNvPr id="30" name="Rectangle 37"/>
          <p:cNvSpPr>
            <a:spLocks noChangeArrowheads="1"/>
          </p:cNvSpPr>
          <p:nvPr/>
        </p:nvSpPr>
        <p:spPr bwMode="auto">
          <a:xfrm>
            <a:off x="2192273" y="5416530"/>
            <a:ext cx="1416672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Rectangle 40"/>
          <p:cNvSpPr>
            <a:spLocks noChangeArrowheads="1"/>
          </p:cNvSpPr>
          <p:nvPr/>
        </p:nvSpPr>
        <p:spPr bwMode="auto">
          <a:xfrm>
            <a:off x="3853013" y="5416530"/>
            <a:ext cx="3141807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Equal</a:t>
            </a:r>
            <a:endParaRPr kumimoji="0" lang="en-US" sz="2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itchFamily="18" charset="0"/>
            </a:endParaRP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</a:endParaRPr>
          </a:p>
        </p:txBody>
      </p:sp>
      <p:sp>
        <p:nvSpPr>
          <p:cNvPr id="26" name="Rectangle 43"/>
          <p:cNvSpPr>
            <a:spLocks noChangeArrowheads="1"/>
          </p:cNvSpPr>
          <p:nvPr/>
        </p:nvSpPr>
        <p:spPr bwMode="auto">
          <a:xfrm>
            <a:off x="2192273" y="5899011"/>
            <a:ext cx="1416672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tangle 46"/>
          <p:cNvSpPr>
            <a:spLocks noChangeArrowheads="1"/>
          </p:cNvSpPr>
          <p:nvPr/>
        </p:nvSpPr>
        <p:spPr bwMode="auto">
          <a:xfrm>
            <a:off x="3853013" y="5899011"/>
            <a:ext cx="3141807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Not </a:t>
            </a: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equal</a:t>
            </a:r>
          </a:p>
          <a:p>
            <a:pPr>
              <a:lnSpc>
                <a:spcPct val="100000"/>
              </a:lnSpc>
            </a:pPr>
            <a:endParaRPr kumimoji="0" lang="en-US" sz="1400" b="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Conditional Statement (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if</a:t>
            </a:r>
            <a:r>
              <a:rPr lang="en-GB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186</a:t>
            </a:fld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838200" y="1143000"/>
            <a:ext cx="7467600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unitPrice = 1.30;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if (quantity &gt; 100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 { 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unitPrice = 1.20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741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Conditional Statement (</a:t>
            </a:r>
            <a:r>
              <a:rPr lang="en-GB" dirty="0">
                <a:latin typeface="Consolas" pitchFamily="49" charset="0"/>
                <a:cs typeface="Consolas" pitchFamily="49" charset="0"/>
              </a:rPr>
              <a:t>if</a:t>
            </a:r>
            <a:r>
              <a:rPr lang="en-GB" dirty="0" smtClean="0"/>
              <a:t>)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defRPr/>
            </a:pPr>
            <a:r>
              <a:rPr lang="en-US" sz="3000" dirty="0" smtClean="0"/>
              <a:t>The condition may be of Boolean or integer type:</a:t>
            </a:r>
            <a:endParaRPr lang="bg-BG" sz="3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187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2971800"/>
            <a:ext cx="7924800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a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b = true;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if (typeof(a)=="undefined" || typeof(b)=="undefined")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document.write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("Variable a or b is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undefined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else if (!a &amp;&amp; b)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document.write("a==0; b==true;");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 else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document.write("a=="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 a +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"; b=="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 b +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";");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pic>
        <p:nvPicPr>
          <p:cNvPr id="38914" name="Picture 2" descr="http://ts2.mm.bing.net/images/thumbnail.aspx?q=1432453985649&amp;id=653498a0317884c89706151a75104dd4&amp;url=http%3a%2f%2fxmlhack.ru%2fbooks%2fxslt%2fimages%2fboolean-junct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825">
            <a:off x="1019436" y="1652788"/>
            <a:ext cx="1805398" cy="1026822"/>
          </a:xfrm>
          <a:prstGeom prst="roundRect">
            <a:avLst>
              <a:gd name="adj" fmla="val 48064"/>
            </a:avLst>
          </a:prstGeom>
          <a:noFill/>
          <a:effectLst>
            <a:softEdge rad="31750"/>
          </a:effectLst>
        </p:spPr>
      </p:pic>
      <p:sp>
        <p:nvSpPr>
          <p:cNvPr id="6" name="Rectangle 5"/>
          <p:cNvSpPr/>
          <p:nvPr/>
        </p:nvSpPr>
        <p:spPr>
          <a:xfrm>
            <a:off x="3874150" y="2438400"/>
            <a:ext cx="46602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conditional-statements.html</a:t>
            </a:r>
          </a:p>
        </p:txBody>
      </p:sp>
    </p:spTree>
    <p:extLst>
      <p:ext uri="{BB962C8B-B14F-4D97-AF65-F5344CB8AC3E}">
        <p14:creationId xmlns:p14="http://schemas.microsoft.com/office/powerpoint/2010/main" val="260053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switch</a:t>
            </a:r>
            <a:r>
              <a:rPr lang="en-US" dirty="0" smtClean="0"/>
              <a:t> statement works like in C#: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188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5800" y="1905000"/>
            <a:ext cx="7772400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switch (variable)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case 1: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// do something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case 'a':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// do something else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case 3.14: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// another code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default: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// something completely different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36934" y="1905000"/>
            <a:ext cx="39212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switch-statements.html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972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www.ourrisingsound.com/wp-content/uploads/2009/01/loops_icon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474" y="2674089"/>
            <a:ext cx="1990726" cy="260174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defRPr/>
            </a:pPr>
            <a:r>
              <a:rPr lang="en-GB" dirty="0" smtClean="0"/>
              <a:t>Like in C#</a:t>
            </a:r>
          </a:p>
          <a:p>
            <a:pPr marL="982663" lvl="2" indent="-342900">
              <a:lnSpc>
                <a:spcPct val="100000"/>
              </a:lnSpc>
              <a:buClr>
                <a:schemeClr val="tx1"/>
              </a:buClr>
              <a:defRPr/>
            </a:pP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GB" sz="30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loop</a:t>
            </a:r>
          </a:p>
          <a:p>
            <a:pPr marL="982663" lvl="2" indent="-342900">
              <a:lnSpc>
                <a:spcPct val="100000"/>
              </a:lnSpc>
              <a:buClr>
                <a:schemeClr val="tx1"/>
              </a:buClr>
              <a:defRPr/>
            </a:pP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GB" sz="30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loop</a:t>
            </a:r>
          </a:p>
          <a:p>
            <a:pPr marL="982663" lvl="2" indent="-342900">
              <a:lnSpc>
                <a:spcPct val="100000"/>
              </a:lnSpc>
              <a:buClr>
                <a:schemeClr val="tx1"/>
              </a:buClr>
              <a:defRPr/>
            </a:pP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</a:t>
            </a: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GB" sz="30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189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2000" y="3810000"/>
            <a:ext cx="7620000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counter;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 (counter=0; counter&lt;4; counter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++)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alert(counter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while (counter &lt; 5)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alert(++counter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6518989" y="5748993"/>
            <a:ext cx="18630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oops.html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09600"/>
            <a:ext cx="2090737" cy="2386228"/>
          </a:xfrm>
          <a:prstGeom prst="roundRect">
            <a:avLst>
              <a:gd name="adj" fmla="val 3911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586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800" dirty="0" smtClean="0"/>
              <a:t>Headings and Paragraphs – Example </a:t>
            </a:r>
            <a:endParaRPr lang="bg-BG" sz="38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830468" name="Rectangle 4"/>
          <p:cNvSpPr>
            <a:spLocks noChangeArrowheads="1"/>
          </p:cNvSpPr>
          <p:nvPr/>
        </p:nvSpPr>
        <p:spPr bwMode="auto">
          <a:xfrm>
            <a:off x="612775" y="1433286"/>
            <a:ext cx="7920038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&lt;head&gt;&lt;title&gt;Headings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 paragraphs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&lt;h1&gt;Heading 1&lt;/h1&gt;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&lt;h2&gt;Sub heading 2&lt;/h2&gt;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&lt;h3&gt;Sub heading 3&lt;/h3&gt;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first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second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="background:skyblue"&gt;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 is a div&lt;/div&gt;	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855021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headings.html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Functions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Code structure – splitting code into parts</a:t>
            </a:r>
          </a:p>
          <a:p>
            <a:pPr>
              <a:defRPr/>
            </a:pPr>
            <a:r>
              <a:rPr lang="en-GB" dirty="0" smtClean="0"/>
              <a:t>Data comes in, processed, result returned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190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8200" y="3160851"/>
            <a:ext cx="4202112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average(a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b, c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total;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total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a+b+c;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return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total/3;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5486401" y="2667000"/>
            <a:ext cx="2819399" cy="919401"/>
          </a:xfrm>
          <a:prstGeom prst="wedgeRoundRectCallout">
            <a:avLst>
              <a:gd name="adj1" fmla="val -72956"/>
              <a:gd name="adj2" fmla="val 2709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20000"/>
              </a:spcBef>
            </a:pPr>
            <a:r>
              <a:rPr lang="en-GB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Parameters come in here.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486401" y="3750984"/>
            <a:ext cx="2819399" cy="1328023"/>
          </a:xfrm>
          <a:prstGeom prst="wedgeRoundRectCallout">
            <a:avLst>
              <a:gd name="adj1" fmla="val -131421"/>
              <a:gd name="adj2" fmla="val -2503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GB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Declaring variables is optional. Type is never declared.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5486400" y="5269388"/>
            <a:ext cx="2819400" cy="953453"/>
          </a:xfrm>
          <a:prstGeom prst="wedgeRoundRectCallout">
            <a:avLst>
              <a:gd name="adj1" fmla="val -105513"/>
              <a:gd name="adj2" fmla="val -10085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 returned </a:t>
            </a:r>
            <a:r>
              <a:rPr lang="en-GB" sz="24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here.</a:t>
            </a:r>
            <a:endParaRPr lang="en-GB" sz="24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245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0" y="152400"/>
            <a:ext cx="5486400" cy="914400"/>
          </a:xfrm>
        </p:spPr>
        <p:txBody>
          <a:bodyPr/>
          <a:lstStyle/>
          <a:p>
            <a:r>
              <a:rPr lang="en-US" dirty="0" smtClean="0"/>
              <a:t>Function Arguments </a:t>
            </a:r>
            <a:br>
              <a:rPr lang="en-US" dirty="0" smtClean="0"/>
            </a:br>
            <a:r>
              <a:rPr lang="en-US" dirty="0" smtClean="0"/>
              <a:t>and Return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5626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Functions are not required to return a value</a:t>
            </a:r>
          </a:p>
          <a:p>
            <a:pPr>
              <a:defRPr/>
            </a:pPr>
            <a:r>
              <a:rPr lang="en-US" dirty="0" smtClean="0"/>
              <a:t>When calling function it is not obligatory to specify all of its arguments</a:t>
            </a:r>
          </a:p>
          <a:p>
            <a:pPr lvl="1">
              <a:defRPr/>
            </a:pPr>
            <a:r>
              <a:rPr lang="en-US" sz="2800" dirty="0" smtClean="0"/>
              <a:t>The function has access to all the arguments passed via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arguments</a:t>
            </a:r>
            <a:r>
              <a:rPr lang="en-US" sz="2800" dirty="0" smtClean="0"/>
              <a:t> array</a:t>
            </a:r>
            <a:endParaRPr lang="bg-BG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8976" y="4154031"/>
            <a:ext cx="7769224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sum()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var sum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for (var i = 0; i &lt; arguments.length; i 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sum += parseInt(arguments[i]);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return sum;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alert(sum(1, 2, 4));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53000" y="5867400"/>
            <a:ext cx="34804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functions-demo.html</a:t>
            </a:r>
          </a:p>
        </p:txBody>
      </p:sp>
    </p:spTree>
    <p:extLst>
      <p:ext uri="{BB962C8B-B14F-4D97-AF65-F5344CB8AC3E}">
        <p14:creationId xmlns:p14="http://schemas.microsoft.com/office/powerpoint/2010/main" val="261178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95" y="1143000"/>
            <a:ext cx="5377178" cy="30801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752600" y="4800600"/>
            <a:ext cx="5638800" cy="1371600"/>
          </a:xfrm>
        </p:spPr>
        <p:txBody>
          <a:bodyPr/>
          <a:lstStyle/>
          <a:p>
            <a:r>
              <a:rPr lang="en-US" dirty="0" smtClean="0"/>
              <a:t>Document Object Model (DOM)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52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76200"/>
            <a:ext cx="7162800" cy="914400"/>
          </a:xfrm>
        </p:spPr>
        <p:txBody>
          <a:bodyPr/>
          <a:lstStyle/>
          <a:p>
            <a:r>
              <a:rPr lang="en-US" dirty="0" smtClean="0"/>
              <a:t>Document Object Model (DOM)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CA" sz="3000" dirty="0" smtClean="0">
                <a:cs typeface="Times New Roman" pitchFamily="18" charset="0"/>
              </a:rPr>
              <a:t>Every HTML element is accessible via the JavaScript DOM API</a:t>
            </a:r>
          </a:p>
          <a:p>
            <a:pPr>
              <a:defRPr/>
            </a:pPr>
            <a:r>
              <a:rPr lang="en-CA" sz="3000" dirty="0" smtClean="0">
                <a:cs typeface="Times New Roman" pitchFamily="18" charset="0"/>
              </a:rPr>
              <a:t>Most DOM objects can be manipulated by the programmer</a:t>
            </a:r>
          </a:p>
          <a:p>
            <a:pPr>
              <a:defRPr/>
            </a:pPr>
            <a:r>
              <a:rPr lang="en-CA" sz="3000" dirty="0" smtClean="0">
                <a:cs typeface="Times New Roman" pitchFamily="18" charset="0"/>
              </a:rPr>
              <a:t>The event model lets a document to react when the user does something on the page</a:t>
            </a:r>
          </a:p>
          <a:p>
            <a:pPr>
              <a:defRPr/>
            </a:pPr>
            <a:r>
              <a:rPr lang="en-US" sz="3000" dirty="0" smtClean="0"/>
              <a:t>Advantages</a:t>
            </a:r>
          </a:p>
          <a:p>
            <a:pPr lvl="1">
              <a:defRPr/>
            </a:pPr>
            <a:r>
              <a:rPr lang="en-US" sz="2800" dirty="0" smtClean="0"/>
              <a:t>Create interactive pages</a:t>
            </a:r>
          </a:p>
          <a:p>
            <a:pPr lvl="1">
              <a:defRPr/>
            </a:pPr>
            <a:r>
              <a:rPr lang="en-US" sz="2800" dirty="0" smtClean="0"/>
              <a:t>Updates the objects of a page without reloading it</a:t>
            </a:r>
            <a:endParaRPr lang="en-CA" sz="2800" dirty="0" smtClean="0"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18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Access elements via their ID attribute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Via the name attribute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Via tag name</a:t>
            </a:r>
          </a:p>
          <a:p>
            <a:pPr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Returns array of descendant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&lt;img&gt;</a:t>
            </a:r>
            <a:r>
              <a:rPr lang="en-US" dirty="0" smtClean="0"/>
              <a:t> elements of the element "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</a:t>
            </a:r>
            <a:r>
              <a:rPr lang="en-US" dirty="0" smtClean="0"/>
              <a:t>"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194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3" y="1764268"/>
            <a:ext cx="7848600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elem = document.getElementById("some_id")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3" y="3059668"/>
            <a:ext cx="7848600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arr = document.getElementsByName("some_name")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3" y="4321371"/>
            <a:ext cx="7848600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imgTags = el.getElementsByTagName("img")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1777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Once we access an element, we can read and write its attributes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195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3250" y="2863096"/>
            <a:ext cx="7931150" cy="3477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change(state)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lampImg = document.getElementById("lamp");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lampImg.src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"lamp_" + state + ".png";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statusDiv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document.getElementById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("statusDiv");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statusDiv.innerHTML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"The lamp is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state";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&lt;img src="test_on.gif" onmouseover="change('off')"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onmouseout="change('on')"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3400" y="2286000"/>
            <a:ext cx="4022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DOM-manipulation.html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0308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Element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Most of the properties are derived from the HTML attributes of the tag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name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href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alt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src</a:t>
            </a:r>
            <a:r>
              <a:rPr lang="en-US" dirty="0" smtClean="0"/>
              <a:t>, etc…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style</a:t>
            </a:r>
            <a:r>
              <a:rPr lang="en-US" dirty="0" smtClean="0"/>
              <a:t> property – allows modifying the CSS styles of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Corresponds to the inline style of the element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Not the properties derived from embedded or external CSS rules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Example: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style.width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style.marginTop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style.backgroundImage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27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625" y="76200"/>
            <a:ext cx="7100775" cy="914400"/>
          </a:xfrm>
        </p:spPr>
        <p:txBody>
          <a:bodyPr/>
          <a:lstStyle/>
          <a:p>
            <a:r>
              <a:rPr lang="en-US" sz="3800" dirty="0" smtClean="0"/>
              <a:t>Common Element Properties (2)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className</a:t>
            </a:r>
            <a:r>
              <a:rPr lang="en-US" dirty="0" smtClean="0"/>
              <a:t> –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class</a:t>
            </a:r>
            <a:r>
              <a:rPr lang="en-US" dirty="0" smtClean="0"/>
              <a:t> attribute of the tag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innerHTML</a:t>
            </a:r>
            <a:r>
              <a:rPr lang="en-US" dirty="0" smtClean="0"/>
              <a:t> – holds all the entire HTML code inside the element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Read-only properties with information for the current element and its state</a:t>
            </a:r>
          </a:p>
          <a:p>
            <a:pPr lvl="1">
              <a:lnSpc>
                <a:spcPct val="100000"/>
              </a:lnSpc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tagName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offsetWidth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offsetHeight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scrollHeight</a:t>
            </a:r>
            <a:r>
              <a:rPr lang="en-US" dirty="0" smtClean="0"/>
              <a:t>,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scrollTop</a:t>
            </a:r>
            <a:r>
              <a:rPr lang="bg-BG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nodeType</a:t>
            </a:r>
            <a:r>
              <a:rPr lang="en-US" dirty="0" smtClean="0"/>
              <a:t>, etc…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197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14625" y="5105400"/>
            <a:ext cx="5500576" cy="1343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40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152400"/>
            <a:ext cx="7010400" cy="914400"/>
          </a:xfrm>
        </p:spPr>
        <p:txBody>
          <a:bodyPr/>
          <a:lstStyle/>
          <a:p>
            <a:r>
              <a:rPr lang="en-US" dirty="0" smtClean="0"/>
              <a:t>Accessing Elements through the DOM Tree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54102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We can access elements in the DOM through some tree manipulation properties: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element.childNodes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element.parentNode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element.nextSibling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element.previousSibling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element.firstChild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element.lastChild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19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Accessing Elements through the DOM Tree –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5562600"/>
            <a:ext cx="8686800" cy="990600"/>
          </a:xfrm>
        </p:spPr>
        <p:txBody>
          <a:bodyPr/>
          <a:lstStyle/>
          <a:p>
            <a:pPr marL="282575" lvl="1" indent="-282575">
              <a:lnSpc>
                <a:spcPts val="3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200" dirty="0" smtClean="0"/>
              <a:t>Warning: may not return what you expected due to Browser differences</a:t>
            </a:r>
            <a:endParaRPr lang="bg-BG" dirty="0" smtClean="0">
              <a:latin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199</a:t>
            </a:fld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715049" y="1491648"/>
            <a:ext cx="7713902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el = document.getElementById('div_tag');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 (el.childNodes[0].value);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 (el.childNodes[1].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getElementsByTagName('span').id);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&lt;div id="div_tag"&gt;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&lt;input type="text" value="test text"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&lt;span id="test"&gt;test span&lt;/span&gt;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&lt;/div&gt;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74066" y="4810780"/>
            <a:ext cx="50548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accessing-elements-demo.html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267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Table of Contents</a:t>
            </a:r>
            <a:endParaRPr lang="bg-BG" dirty="0" smtClean="0"/>
          </a:p>
        </p:txBody>
      </p:sp>
      <p:sp>
        <p:nvSpPr>
          <p:cNvPr id="98509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 marL="446088" indent="-446088">
              <a:lnSpc>
                <a:spcPct val="100000"/>
              </a:lnSpc>
              <a:buFontTx/>
              <a:buAutoNum type="arabicPeriod"/>
              <a:tabLst/>
              <a:defRPr/>
            </a:pPr>
            <a:r>
              <a:rPr lang="en-US" dirty="0" smtClean="0"/>
              <a:t>Introduction to HTML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 smtClean="0"/>
              <a:t>How the Web Works?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 smtClean="0"/>
              <a:t>What is a Web Page?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 smtClean="0"/>
              <a:t>My First HTML Page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 smtClean="0"/>
              <a:t>Basic Tags: Hyperlinks, Images, Formatting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 smtClean="0"/>
              <a:t>Headings and Paragraphs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  <a:tabLst/>
              <a:defRPr/>
            </a:pPr>
            <a:r>
              <a:rPr lang="en-US" dirty="0"/>
              <a:t>HTML in Details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&lt;!DOCTYPE&gt;</a:t>
            </a:r>
            <a:r>
              <a:rPr lang="en-US" dirty="0"/>
              <a:t> Declaration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/>
              <a:t> Section: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  <a:r>
              <a:rPr lang="en-US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Meta</a:t>
            </a:r>
            <a:r>
              <a:rPr lang="en-US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Script</a:t>
            </a:r>
            <a:r>
              <a:rPr lang="en-US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Style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12775" y="1433286"/>
            <a:ext cx="7920038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&lt;head&gt;&lt;title&gt;Headings and paragraphs&lt;/title&gt;&lt;/head&gt;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&lt;h1&gt;Heading 1&lt;/h1&gt;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&lt;h2&gt;Sub heading 2&lt;/h2&gt;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&lt;h3&gt;Sub heading 3&lt;/h3&gt;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first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second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style="background:skyblue"&gt;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 is a div&lt;/div&gt;	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30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800" dirty="0" smtClean="0"/>
              <a:t>Headings and Paragraphs – Example (2)</a:t>
            </a:r>
            <a:endParaRPr lang="bg-BG" sz="3800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3400" y="855021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headings.html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00200"/>
            <a:ext cx="3914775" cy="385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752600" y="4749190"/>
            <a:ext cx="5638800" cy="1371600"/>
          </a:xfrm>
        </p:spPr>
        <p:txBody>
          <a:bodyPr/>
          <a:lstStyle/>
          <a:p>
            <a:r>
              <a:rPr lang="en-US" dirty="0" smtClean="0"/>
              <a:t>The HTML DOM Event Model</a:t>
            </a:r>
            <a:endParaRPr lang="en-US" dirty="0"/>
          </a:p>
        </p:txBody>
      </p:sp>
      <p:pic>
        <p:nvPicPr>
          <p:cNvPr id="4" name="Picture 2" descr="http://www.adarshr.com/images/pub-sub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584" y="915924"/>
            <a:ext cx="3361816" cy="3429050"/>
          </a:xfrm>
          <a:prstGeom prst="roundRect">
            <a:avLst>
              <a:gd name="adj" fmla="val 231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8996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HTML DOM Event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JavaScript can register event handlers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Events are fired by the Browser and are sent to the specified JavaScript event handler function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Can be set with HTML attributes:</a:t>
            </a:r>
          </a:p>
          <a:p>
            <a:pPr lvl="1">
              <a:lnSpc>
                <a:spcPct val="100000"/>
              </a:lnSpc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dirty="0" smtClean="0"/>
              <a:t>Can be accessed through the DOM: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5500" y="3505200"/>
            <a:ext cx="74803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img src="test.gif" onclick="imageClicked()"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25500" y="4876800"/>
            <a:ext cx="7480300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img = document.getElementById("myImage");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img.onclick = imageClicked;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4830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/>
              <a:t>The HTML </a:t>
            </a:r>
            <a:r>
              <a:rPr lang="en-US" sz="3900" dirty="0" smtClean="0"/>
              <a:t>DOM Event Model (</a:t>
            </a:r>
            <a:r>
              <a:rPr lang="en-US" sz="3900" dirty="0"/>
              <a:t>2</a:t>
            </a:r>
            <a:r>
              <a:rPr lang="en-US" sz="3900" dirty="0" smtClean="0"/>
              <a:t>)</a:t>
            </a:r>
            <a:endParaRPr lang="en-US" sz="3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All event handlers receive one parameter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It brings information about the event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Contains the type of the event (mouse click, key press, etc.)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Data about the location where the event has been fired (e.g. mouse coordinates)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Holds a reference to the event sender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E.g. the button that was clicked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2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/>
              <a:t>The HTML </a:t>
            </a:r>
            <a:r>
              <a:rPr lang="en-US" sz="3900" dirty="0" smtClean="0"/>
              <a:t>DOM Event Model (</a:t>
            </a:r>
            <a:r>
              <a:rPr lang="en-US" sz="3900" dirty="0"/>
              <a:t>3</a:t>
            </a:r>
            <a:r>
              <a:rPr lang="en-US" sz="3900" dirty="0" smtClean="0"/>
              <a:t>)</a:t>
            </a:r>
            <a:endParaRPr lang="en-US" sz="3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00000"/>
              </a:lnSpc>
              <a:defRPr/>
            </a:pPr>
            <a:r>
              <a:rPr lang="en-US" dirty="0" smtClean="0"/>
              <a:t>Holds information about the state of [Alt], [Ctrl] and [Shift] keys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Some browsers do not send this object, but place it in the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document.event</a:t>
            </a:r>
            <a:endParaRPr lang="en-US" noProof="1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Some of the names of the event’s object properties are browser-specific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203</a:t>
            </a:fld>
            <a:endParaRPr lang="en-US" dirty="0"/>
          </a:p>
        </p:txBody>
      </p:sp>
      <p:pic>
        <p:nvPicPr>
          <p:cNvPr id="74764" name="Picture 12" descr="http://ts3.mm.bing.net/images/thumbnail.aspx?q=1801629403638&amp;id=1180739aacdcf5b635c9331c7c47b4cf&amp;url=http%3a%2f%2fbootlog.org%2fup%2f2006%2f08%2flinux_ati_svg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81713">
            <a:off x="6743956" y="4108447"/>
            <a:ext cx="2100331" cy="2555335"/>
          </a:xfrm>
          <a:prstGeom prst="roundRect">
            <a:avLst>
              <a:gd name="adj" fmla="val 8810"/>
            </a:avLst>
          </a:prstGeom>
          <a:noFill/>
          <a:effectLst>
            <a:softEdge rad="635000"/>
          </a:effectLst>
        </p:spPr>
      </p:pic>
      <p:pic>
        <p:nvPicPr>
          <p:cNvPr id="2052" name="Picture 4" descr="http://w3veritae.com/wp-content/uploads/2009/06/browser-wa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48200"/>
            <a:ext cx="3200400" cy="1745672"/>
          </a:xfrm>
          <a:prstGeom prst="roundRect">
            <a:avLst>
              <a:gd name="adj" fmla="val 692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71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DOM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Mouse events: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onclick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onmousedown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onmouseup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onmouseover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onmouseout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onmousemove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Key events: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onkeypress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onkeydown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onkeyup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Only for input fields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Interface events: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onblur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onfocus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onscroll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92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DOM Events </a:t>
            </a:r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Form events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onchange</a:t>
            </a:r>
            <a:r>
              <a:rPr lang="en-US" dirty="0" smtClean="0"/>
              <a:t> – for input fields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onsubmit</a:t>
            </a:r>
            <a:r>
              <a:rPr lang="en-US" dirty="0" smtClean="0"/>
              <a:t> 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Allows you  to cancel a form submission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Useful for form validation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Miscellaneous events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onload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onunload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Allowed only for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 smtClean="0"/>
              <a:t> element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Fires when all content on the page was loaded / unloaded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58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latin typeface="Consolas" pitchFamily="49" charset="0"/>
              </a:rPr>
              <a:t>on</a:t>
            </a:r>
            <a:r>
              <a:rPr lang="en-US" dirty="0" smtClean="0">
                <a:latin typeface="Consolas" pitchFamily="49" charset="0"/>
              </a:rPr>
              <a:t>l</a:t>
            </a:r>
            <a:r>
              <a:rPr lang="en-US" noProof="1" smtClean="0">
                <a:latin typeface="Consolas" pitchFamily="49" charset="0"/>
              </a:rPr>
              <a:t>oad</a:t>
            </a:r>
            <a:r>
              <a:rPr lang="en-US" noProof="1" smtClean="0"/>
              <a:t> Event</a:t>
            </a:r>
            <a:r>
              <a:rPr lang="en-US" dirty="0" smtClean="0"/>
              <a:t> –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onload</a:t>
            </a:r>
            <a:r>
              <a:rPr lang="en-US" dirty="0" smtClean="0"/>
              <a:t> </a:t>
            </a:r>
            <a:r>
              <a:rPr lang="en-US" dirty="0" smtClean="0">
                <a:latin typeface="Consolas" pitchFamily="49" charset="0"/>
              </a:rPr>
              <a:t>event</a:t>
            </a:r>
            <a:endParaRPr lang="bg-BG" dirty="0" smtClean="0">
              <a:latin typeface="Consolas" pitchFamily="49" charset="0"/>
            </a:endParaRPr>
          </a:p>
          <a:p>
            <a:pPr>
              <a:buFontTx/>
              <a:buNone/>
              <a:defRPr/>
            </a:pPr>
            <a:endParaRPr lang="bg-BG" dirty="0" smtClean="0">
              <a:latin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206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11188" y="1719263"/>
            <a:ext cx="7848600" cy="46166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&lt;script type="text/javascript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function greet()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alert("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Loaded.");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&lt;/head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 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onload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="greet()" 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html&gt;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578622"/>
            <a:ext cx="2590800" cy="2397868"/>
          </a:xfrm>
          <a:prstGeom prst="roundRect">
            <a:avLst>
              <a:gd name="adj" fmla="val 3956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6248400" y="1219200"/>
            <a:ext cx="22113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onload.html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0597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752600" y="4800600"/>
            <a:ext cx="5638800" cy="1371600"/>
          </a:xfrm>
        </p:spPr>
        <p:txBody>
          <a:bodyPr/>
          <a:lstStyle/>
          <a:p>
            <a:r>
              <a:rPr lang="en-US" dirty="0" smtClean="0"/>
              <a:t>The Built-In Browser Objects</a:t>
            </a:r>
            <a:endParaRPr lang="en-US" dirty="0"/>
          </a:p>
        </p:txBody>
      </p:sp>
      <p:pic>
        <p:nvPicPr>
          <p:cNvPr id="3074" name="Picture 2" descr="http://www.iconarchive.com/icons/aha-soft/software/256/object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11381">
            <a:off x="5870445" y="1222782"/>
            <a:ext cx="2971578" cy="297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musingsfrommars.org/images/browsers_dhtml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6248">
            <a:off x="493829" y="1280157"/>
            <a:ext cx="3394710" cy="314325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daaq.net/old/images/js_bom_hierarchy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411916"/>
            <a:ext cx="2857500" cy="2857500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18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Built-in Browser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The browser provides some read-only data via: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window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The top node of the DOM tree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Represents the browser's window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document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holds information the current loaded document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screen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Holds the user’s display properties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browser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Holds information about the browser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14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DOM Hierarchy –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209</a:t>
            </a:fld>
            <a:endParaRPr lang="en-US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3435350" y="2208213"/>
            <a:ext cx="22860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539750" y="3429000"/>
            <a:ext cx="14478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navigator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292350" y="3429000"/>
            <a:ext cx="11430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screen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663950" y="3429000"/>
            <a:ext cx="15240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document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5340350" y="3429000"/>
            <a:ext cx="12192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history</a:t>
            </a: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6788150" y="3429000"/>
            <a:ext cx="15240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location</a:t>
            </a: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4425950" y="4419600"/>
            <a:ext cx="9906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</a:t>
            </a: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3827463" y="5257800"/>
            <a:ext cx="9906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button</a:t>
            </a: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4970463" y="5257800"/>
            <a:ext cx="9906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</a:t>
            </a:r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>
            <a:off x="1401763" y="2971800"/>
            <a:ext cx="5995987" cy="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7397750" y="29718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Line 16"/>
          <p:cNvSpPr>
            <a:spLocks noChangeShapeType="1"/>
          </p:cNvSpPr>
          <p:nvPr/>
        </p:nvSpPr>
        <p:spPr bwMode="auto">
          <a:xfrm>
            <a:off x="2901950" y="29718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6026150" y="29718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Line 19"/>
          <p:cNvSpPr>
            <a:spLocks noChangeShapeType="1"/>
          </p:cNvSpPr>
          <p:nvPr/>
        </p:nvSpPr>
        <p:spPr bwMode="auto">
          <a:xfrm>
            <a:off x="4140200" y="2662238"/>
            <a:ext cx="0" cy="3048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>
            <a:off x="4883150" y="38862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Line 22"/>
          <p:cNvSpPr>
            <a:spLocks noChangeShapeType="1"/>
          </p:cNvSpPr>
          <p:nvPr/>
        </p:nvSpPr>
        <p:spPr bwMode="auto">
          <a:xfrm>
            <a:off x="4572000" y="4876800"/>
            <a:ext cx="0" cy="3048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Line 23"/>
          <p:cNvSpPr>
            <a:spLocks noChangeShapeType="1"/>
          </p:cNvSpPr>
          <p:nvPr/>
        </p:nvSpPr>
        <p:spPr bwMode="auto">
          <a:xfrm>
            <a:off x="5219700" y="4876800"/>
            <a:ext cx="0" cy="3048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Line 24"/>
          <p:cNvSpPr>
            <a:spLocks noChangeShapeType="1"/>
          </p:cNvSpPr>
          <p:nvPr/>
        </p:nvSpPr>
        <p:spPr bwMode="auto">
          <a:xfrm>
            <a:off x="4500563" y="29718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Line 25"/>
          <p:cNvSpPr>
            <a:spLocks noChangeShapeType="1"/>
          </p:cNvSpPr>
          <p:nvPr/>
        </p:nvSpPr>
        <p:spPr bwMode="auto">
          <a:xfrm>
            <a:off x="1403350" y="29718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 Box 26"/>
          <p:cNvSpPr txBox="1">
            <a:spLocks noChangeArrowheads="1"/>
          </p:cNvSpPr>
          <p:nvPr/>
        </p:nvSpPr>
        <p:spPr bwMode="auto">
          <a:xfrm>
            <a:off x="3203575" y="4419600"/>
            <a:ext cx="9906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</a:t>
            </a:r>
          </a:p>
        </p:txBody>
      </p:sp>
      <p:sp>
        <p:nvSpPr>
          <p:cNvPr id="26" name="Line 27"/>
          <p:cNvSpPr>
            <a:spLocks noChangeShapeType="1"/>
          </p:cNvSpPr>
          <p:nvPr/>
        </p:nvSpPr>
        <p:spPr bwMode="auto">
          <a:xfrm>
            <a:off x="3924300" y="38862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6710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2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4800601"/>
            <a:ext cx="8229600" cy="685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Introduction to HTML</a:t>
            </a:r>
            <a:endParaRPr lang="bg-BG" dirty="0" smtClean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57200" y="5526880"/>
            <a:ext cx="8229600" cy="569120"/>
          </a:xfrm>
        </p:spPr>
        <p:txBody>
          <a:bodyPr/>
          <a:lstStyle/>
          <a:p>
            <a:r>
              <a:rPr dirty="0" smtClean="0"/>
              <a:t>HTML </a:t>
            </a:r>
            <a:r>
              <a:rPr smtClean="0"/>
              <a:t>Document Structure </a:t>
            </a:r>
            <a:r>
              <a:rPr dirty="0" smtClean="0"/>
              <a:t>in Depth</a:t>
            </a:r>
            <a:endParaRPr lang="bg-BG" dirty="0"/>
          </a:p>
        </p:txBody>
      </p:sp>
      <p:pic>
        <p:nvPicPr>
          <p:cNvPr id="25602" name="Picture 2" descr="http://www.askdavetaylor.com/0-blog-pics/html-file-in-firefo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0919">
            <a:off x="4309266" y="1446521"/>
            <a:ext cx="4448175" cy="2367060"/>
          </a:xfrm>
          <a:prstGeom prst="roundRect">
            <a:avLst>
              <a:gd name="adj" fmla="val 526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pic>
        <p:nvPicPr>
          <p:cNvPr id="90114" name="Picture 2" descr="http://andykdocs.de/andykdocs/document/Simple-JavaScript-tab-view/Screenshots-Simple-JavaScript-TabView-HTML-Code-002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9162">
            <a:off x="903423" y="1335768"/>
            <a:ext cx="4272718" cy="2553154"/>
          </a:xfrm>
          <a:prstGeom prst="roundRect">
            <a:avLst>
              <a:gd name="adj" fmla="val 403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RightFacing"/>
            <a:lightRig rig="threePt" dir="t"/>
          </a:scene3d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 dirty="0" smtClean="0"/>
              <a:t>Opening New Window – Example</a:t>
            </a:r>
            <a:endParaRPr lang="en-US" sz="3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indow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.open()</a:t>
            </a:r>
            <a:endParaRPr lang="bg-BG" dirty="0" smtClean="0"/>
          </a:p>
          <a:p>
            <a:pPr>
              <a:defRPr/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210</a:t>
            </a:fld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624681" y="2127171"/>
            <a:ext cx="7896226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newWindow = window.open("", "sampleWindow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width=300, height=100, menubar=yes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status=yes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resizable=yes");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bg-BG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newWindow.document.write(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"&lt;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html&gt;&lt;head&gt;&lt;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Sample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Title&lt;/title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head&gt;&lt;body&gt;&lt;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h1&gt;Sample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Text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&lt;/h1&gt;&lt;/body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newWindow.status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</a:t>
            </a: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Hello folks";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725" y="3581400"/>
            <a:ext cx="3648075" cy="279082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244308" y="1610380"/>
            <a:ext cx="32765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indow-open.html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0557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Navigator Object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211</a:t>
            </a:fld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600199" y="1371600"/>
            <a:ext cx="5968999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eaLnBrk="0" latin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alert(window.navigator.userAgent);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00200" y="4111412"/>
            <a:ext cx="5824538" cy="2216576"/>
          </a:xfrm>
          <a:prstGeom prst="roundRect">
            <a:avLst>
              <a:gd name="adj" fmla="val 5073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2793999" y="2668889"/>
            <a:ext cx="3149601" cy="987504"/>
          </a:xfrm>
          <a:prstGeom prst="wedgeRoundRectCallout">
            <a:avLst>
              <a:gd name="adj1" fmla="val 952"/>
              <a:gd name="adj2" fmla="val -14764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navigator </a:t>
            </a:r>
            <a:r>
              <a:rPr lang="en-GB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the </a:t>
            </a: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browser window</a:t>
            </a:r>
            <a:endParaRPr lang="en-GB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229351" y="2668889"/>
            <a:ext cx="2381249" cy="987504"/>
          </a:xfrm>
          <a:prstGeom prst="wedgeRoundRectCallout">
            <a:avLst>
              <a:gd name="adj1" fmla="val -32634"/>
              <a:gd name="adj2" fmla="val -14714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GB" sz="2600" b="1" noProof="1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userAgent</a:t>
            </a: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(browser ID)</a:t>
            </a:r>
            <a:endParaRPr lang="en-GB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457200" y="2668889"/>
            <a:ext cx="2057400" cy="987504"/>
          </a:xfrm>
          <a:prstGeom prst="wedgeRoundRectCallout">
            <a:avLst>
              <a:gd name="adj1" fmla="val 68016"/>
              <a:gd name="adj2" fmla="val -14631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browser window</a:t>
            </a:r>
            <a:endParaRPr lang="en-GB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28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Screen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GB" dirty="0" smtClean="0"/>
              <a:t>The </a:t>
            </a:r>
            <a:r>
              <a:rPr lang="en-GB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screen</a:t>
            </a:r>
            <a:r>
              <a:rPr lang="en-GB" dirty="0" smtClean="0"/>
              <a:t> object contains information about the display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212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19200" y="2392740"/>
            <a:ext cx="67691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window.moveTo(0, 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x = screen.availWidth;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y = screen.availHeight;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window.resizeTo(x, y);</a:t>
            </a:r>
          </a:p>
        </p:txBody>
      </p:sp>
      <p:pic>
        <p:nvPicPr>
          <p:cNvPr id="4098" name="Picture 2" descr="http://350designs.com/files/images/resources/icons/moni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774" y="4436447"/>
            <a:ext cx="4564026" cy="1875626"/>
          </a:xfrm>
          <a:prstGeom prst="roundRect">
            <a:avLst>
              <a:gd name="adj" fmla="val 1928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02742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Document and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document</a:t>
            </a:r>
            <a:r>
              <a:rPr lang="en-GB" dirty="0"/>
              <a:t> object</a:t>
            </a:r>
          </a:p>
          <a:p>
            <a:pPr marL="690563" lvl="1" indent="-342900">
              <a:lnSpc>
                <a:spcPct val="90000"/>
              </a:lnSpc>
              <a:buClr>
                <a:schemeClr val="tx1"/>
              </a:buClr>
              <a:defRPr/>
            </a:pPr>
            <a:r>
              <a:rPr lang="en-GB" sz="3000" dirty="0" smtClean="0">
                <a:solidFill>
                  <a:srgbClr val="EBFFD2"/>
                </a:solidFill>
              </a:rPr>
              <a:t>Provides some built-in arrays of specific </a:t>
            </a:r>
            <a:r>
              <a:rPr lang="en-GB" dirty="0" smtClean="0">
                <a:solidFill>
                  <a:srgbClr val="EBFFD2"/>
                </a:solidFill>
              </a:rPr>
              <a:t>objects</a:t>
            </a:r>
            <a:r>
              <a:rPr lang="en-GB" sz="3200" dirty="0" smtClean="0">
                <a:solidFill>
                  <a:srgbClr val="EBFFD2"/>
                </a:solidFill>
              </a:rPr>
              <a:t> </a:t>
            </a:r>
            <a:r>
              <a:rPr lang="en-GB" dirty="0" smtClean="0">
                <a:solidFill>
                  <a:srgbClr val="EBFFD2"/>
                </a:solidFill>
              </a:rPr>
              <a:t>on</a:t>
            </a:r>
            <a:r>
              <a:rPr lang="en-GB" sz="3200" dirty="0" smtClean="0">
                <a:solidFill>
                  <a:srgbClr val="EBFFD2"/>
                </a:solidFill>
              </a:rPr>
              <a:t> the currently loaded Web page</a:t>
            </a:r>
            <a:endParaRPr lang="en-GB" dirty="0" smtClean="0">
              <a:solidFill>
                <a:srgbClr val="EBFFD2"/>
              </a:solidFill>
            </a:endParaRPr>
          </a:p>
          <a:p>
            <a:pPr marL="342900" indent="-342900">
              <a:lnSpc>
                <a:spcPct val="90000"/>
              </a:lnSpc>
              <a:buClr>
                <a:schemeClr val="tx1"/>
              </a:buClr>
              <a:defRPr/>
            </a:pPr>
            <a:endParaRPr lang="en-GB" dirty="0" smtClean="0"/>
          </a:p>
          <a:p>
            <a:pPr marL="342900" indent="-342900">
              <a:lnSpc>
                <a:spcPct val="90000"/>
              </a:lnSpc>
              <a:buClr>
                <a:schemeClr val="tx1"/>
              </a:buClr>
              <a:buNone/>
              <a:defRPr/>
            </a:pPr>
            <a:endParaRPr lang="en-GB" dirty="0" smtClean="0"/>
          </a:p>
          <a:p>
            <a:pPr>
              <a:spcBef>
                <a:spcPts val="2400"/>
              </a:spcBef>
              <a:defRPr/>
            </a:pPr>
            <a:r>
              <a:rPr lang="en-GB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document.location</a:t>
            </a:r>
          </a:p>
          <a:p>
            <a:pPr lvl="1">
              <a:defRPr/>
            </a:pPr>
            <a:r>
              <a:rPr lang="en-GB" dirty="0" smtClean="0">
                <a:solidFill>
                  <a:srgbClr val="EBFFD2"/>
                </a:solidFill>
              </a:rPr>
              <a:t>Used to access the currently open URL or redirect the browser</a:t>
            </a:r>
            <a:endParaRPr lang="en-GB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Bookman Old Style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213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28332" y="2819400"/>
            <a:ext cx="76962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document.links[0].href = "yahoo.com";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document.write(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"This is some &lt;b&gt;bold text&lt;/b&gt;");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28332" y="5943600"/>
            <a:ext cx="7696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document.location = "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http://www.yahoo.com/";</a:t>
            </a:r>
          </a:p>
        </p:txBody>
      </p:sp>
    </p:spTree>
    <p:extLst>
      <p:ext uri="{BB962C8B-B14F-4D97-AF65-F5344CB8AC3E}">
        <p14:creationId xmlns:p14="http://schemas.microsoft.com/office/powerpoint/2010/main" val="146342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Form Validation –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214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5800" y="1371600"/>
            <a:ext cx="7772400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checkForm()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var valid = true;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if (document.mainForm.firstName.value == "")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alert("Please type in your first name!");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document.getElementById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("firstNameError").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style.display = "inline";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valid = false;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return valid;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&lt;form name="mainForm"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onsubmit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="return checkForm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()"&gt;</a:t>
            </a:r>
            <a:endParaRPr lang="bg-BG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input type="text" name="firstName"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form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5800" y="838200"/>
            <a:ext cx="34419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form-validation.html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23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Math Object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Math</a:t>
            </a:r>
            <a:r>
              <a:rPr lang="en-US" dirty="0"/>
              <a:t> </a:t>
            </a:r>
            <a:r>
              <a:rPr lang="en-US" dirty="0" smtClean="0"/>
              <a:t>object provides some mathematical functions</a:t>
            </a:r>
            <a:endParaRPr lang="bg-BG" dirty="0"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215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85800" y="2462748"/>
            <a:ext cx="769620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 (i=1; i&lt;=20; i++) {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var x = Math.random();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x = 10*x + 1;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x = Math.floor(x);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document.write(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"Random number (" +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i + ") in range " + 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"1..10 --&gt; " + x + 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"&lt;br/&gt;");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429000"/>
            <a:ext cx="3714750" cy="26479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6400800" y="1929348"/>
            <a:ext cx="1981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math.html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348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Date Object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Date</a:t>
            </a:r>
            <a:r>
              <a:rPr lang="en-US" dirty="0" smtClean="0"/>
              <a:t> object provides date / calendar functions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216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83844" y="2505075"/>
            <a:ext cx="7774356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now = new Date();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result = "It is now " + now;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document.getElementById("timeField")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.innerText = result;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...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&lt;p id="timeField"&gt;&lt;/p&gt;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962400"/>
            <a:ext cx="4019550" cy="2143125"/>
          </a:xfrm>
          <a:prstGeom prst="roundRect">
            <a:avLst>
              <a:gd name="adj" fmla="val 4264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6629400" y="1981200"/>
            <a:ext cx="1882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dates.html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398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Timers: </a:t>
            </a:r>
            <a:r>
              <a:rPr lang="en-GB" noProof="1" smtClean="0">
                <a:latin typeface="Consolas" pitchFamily="49" charset="0"/>
              </a:rPr>
              <a:t>setTimeout</a:t>
            </a:r>
            <a:r>
              <a:rPr lang="en-GB" dirty="0" smtClean="0">
                <a:latin typeface="Consolas" pitchFamily="49" charset="0"/>
              </a:rPr>
              <a:t>()</a:t>
            </a:r>
            <a:endParaRPr lang="en-US" dirty="0">
              <a:latin typeface="Consolas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0850" indent="-450850">
              <a:defRPr/>
            </a:pPr>
            <a:r>
              <a:rPr lang="en-GB" dirty="0" smtClean="0"/>
              <a:t>Make something happen (once) after a fixed delay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217</a:t>
            </a:fld>
            <a:endParaRPr 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900115" y="2618705"/>
            <a:ext cx="7200899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timer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setTimeout('bang()', 5000);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4" y="4889033"/>
            <a:ext cx="72009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clearTimeout(timer);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140758" y="3405066"/>
            <a:ext cx="4724400" cy="987504"/>
          </a:xfrm>
          <a:prstGeom prst="wedgeRoundRectCallout">
            <a:avLst>
              <a:gd name="adj1" fmla="val -175"/>
              <a:gd name="adj2" fmla="val -93977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GB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 seconds after this statement executes, this function is called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1839433" y="5703570"/>
            <a:ext cx="2900363" cy="544830"/>
          </a:xfrm>
          <a:prstGeom prst="wedgeRoundRectCallout">
            <a:avLst>
              <a:gd name="adj1" fmla="val -51127"/>
              <a:gd name="adj2" fmla="val -14252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Cancels the </a:t>
            </a: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timer</a:t>
            </a:r>
            <a:endParaRPr lang="en-GB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243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Timers: </a:t>
            </a:r>
            <a:r>
              <a:rPr lang="en-GB" noProof="1" smtClean="0">
                <a:latin typeface="Consolas" pitchFamily="49" charset="0"/>
              </a:rPr>
              <a:t>setInterval</a:t>
            </a:r>
            <a:r>
              <a:rPr lang="en-GB" dirty="0" smtClean="0">
                <a:latin typeface="Consolas" pitchFamily="49" charset="0"/>
              </a:rPr>
              <a:t>()</a:t>
            </a:r>
            <a:endParaRPr lang="en-US" dirty="0">
              <a:latin typeface="Consolas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0850" indent="-450850">
              <a:defRPr/>
            </a:pPr>
            <a:r>
              <a:rPr lang="en-GB" dirty="0" smtClean="0"/>
              <a:t>Make something happen repeatedly at fixed intervals</a:t>
            </a:r>
            <a:endParaRPr lang="en-US" dirty="0" smtClean="0"/>
          </a:p>
          <a:p>
            <a:pPr marL="450850" indent="-450850"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218</a:t>
            </a:fld>
            <a:endParaRPr lang="en-US" dirty="0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750888" y="2493334"/>
            <a:ext cx="7631112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timer =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setInterval(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'clock()',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1000);</a:t>
            </a: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750888" y="4704722"/>
            <a:ext cx="7631112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clearInterval(timer);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3632790" y="3290776"/>
            <a:ext cx="4139610" cy="987504"/>
          </a:xfrm>
          <a:prstGeom prst="wedgeRoundRectCallout">
            <a:avLst>
              <a:gd name="adj1" fmla="val -3584"/>
              <a:gd name="adj2" fmla="val -9404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</a:t>
            </a:r>
            <a:r>
              <a:rPr lang="en-GB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 is called </a:t>
            </a: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continuously per 1 second.</a:t>
            </a:r>
            <a:endParaRPr lang="en-GB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2220433" y="5474970"/>
            <a:ext cx="2514600" cy="544830"/>
          </a:xfrm>
          <a:prstGeom prst="wedgeRoundRectCallout">
            <a:avLst>
              <a:gd name="adj1" fmla="val -45239"/>
              <a:gd name="adj2" fmla="val -12886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Stop the timer.</a:t>
            </a:r>
            <a:endParaRPr lang="en-GB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062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Timer –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219</a:t>
            </a:fld>
            <a:endParaRPr 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50888" y="1633240"/>
            <a:ext cx="7631112" cy="4462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&lt;script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function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timerFunc()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now = new Date();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hour = now.getHours();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min = now.getMinutes();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sec = now.getSeconds();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document.getElementById("clock")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.value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</a:t>
            </a: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""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 hour + ":" + min + ":" + sec;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setInterval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('timerFunc()', 1000);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&lt;/script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&lt;input type="text" id="clock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0" y="1110648"/>
            <a:ext cx="28745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timer-demo.html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63172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important to have the correct vision and attitude towards HTML</a:t>
            </a:r>
          </a:p>
          <a:p>
            <a:pPr lvl="1"/>
            <a:r>
              <a:rPr lang="en-US" dirty="0" smtClean="0"/>
              <a:t>HTML is only about structure, not appearance</a:t>
            </a:r>
          </a:p>
          <a:p>
            <a:pPr lvl="1"/>
            <a:r>
              <a:rPr lang="en-US" dirty="0" smtClean="0"/>
              <a:t>Browsers tolerate invalid HTML code and parse errors – you should not.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944527"/>
            <a:ext cx="7467600" cy="1371600"/>
          </a:xfrm>
        </p:spPr>
        <p:txBody>
          <a:bodyPr/>
          <a:lstStyle/>
          <a:p>
            <a:r>
              <a:rPr lang="en-US" dirty="0" smtClean="0"/>
              <a:t>Debugging JavaScript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974"/>
          <a:stretch/>
        </p:blipFill>
        <p:spPr bwMode="auto">
          <a:xfrm>
            <a:off x="1772618" y="2415364"/>
            <a:ext cx="5446364" cy="3833036"/>
          </a:xfrm>
          <a:prstGeom prst="roundRect">
            <a:avLst>
              <a:gd name="adj" fmla="val 1806"/>
            </a:avLst>
          </a:prstGeom>
          <a:solidFill>
            <a:srgbClr val="FFFFFF"/>
          </a:solidFill>
          <a:ln>
            <a:noFill/>
          </a:ln>
          <a:effectLst/>
          <a:ex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944527"/>
            <a:ext cx="609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396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Modern browsers have JavaScript console where errors in scripts are reported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Errors may differ across browsers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Several tools to debug JavaScript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Microsoft Script Editor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Add-on for Internet Explorer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Supports breakpoints, watches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JavaScript statement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debugger</a:t>
            </a:r>
            <a:r>
              <a:rPr lang="en-US" dirty="0" smtClean="0"/>
              <a:t>; opens the script editor 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98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Firebug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Firebug – Firefox add-on for debugging JavaScript, CSS, HTML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Supports breakpoints, watches, JavaScript console editor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Very useful for CSS and HTML too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You can edit all the document real-time: CSS, HTML, etc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Shows how CSS rules apply to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Shows Ajax requests and responses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Firebug is written mostly in JavaScript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98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Firebug 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223</a:t>
            </a:fld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676400"/>
            <a:ext cx="8208962" cy="3983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826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Console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console</a:t>
            </a:r>
            <a:r>
              <a:rPr lang="en-US" dirty="0"/>
              <a:t> </a:t>
            </a:r>
            <a:r>
              <a:rPr lang="en-US" dirty="0" smtClean="0"/>
              <a:t>object exists only if there is a debugging tool that supports it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Used to write log messages at runtime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Methods of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console</a:t>
            </a:r>
            <a:r>
              <a:rPr lang="en-US" dirty="0" smtClean="0"/>
              <a:t> object: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debug(message)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info(message)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log(message)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warn(message)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error(message)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44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HTML, CSS and JavaScript Basics</a:t>
            </a:r>
            <a:endParaRPr lang="bg-BG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48416" y="2971799"/>
            <a:ext cx="5642984" cy="12192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/>
              <a:t>Questions?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298514" y="4376807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456848" flipH="1">
            <a:off x="968763" y="4574331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74335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938170" flipH="1">
            <a:off x="4905823" y="1007426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104110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277485" y="1202946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604327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222010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186146" flipH="1">
            <a:off x="6185957" y="4166602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9460650" flipH="1">
            <a:off x="3142397" y="2204058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 rot="18277140" flipH="1">
            <a:off x="438513" y="3116670"/>
            <a:ext cx="89128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3709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</a:t>
            </a:r>
            <a:r>
              <a:rPr lang="en-US" noProof="1" smtClean="0"/>
              <a:t>&lt;</a:t>
            </a:r>
            <a:r>
              <a:rPr lang="en-US" dirty="0" smtClean="0"/>
              <a:t>!</a:t>
            </a:r>
            <a:r>
              <a:rPr lang="en-US" noProof="1" smtClean="0"/>
              <a:t>DOCTYPE&gt;</a:t>
            </a:r>
            <a:r>
              <a:rPr lang="en-US" dirty="0" smtClean="0"/>
              <a:t> Declaration</a:t>
            </a:r>
            <a:endParaRPr lang="en-US" noProof="1" smtClean="0"/>
          </a:p>
        </p:txBody>
      </p:sp>
      <p:sp>
        <p:nvSpPr>
          <p:cNvPr id="88064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838200"/>
            <a:ext cx="8686800" cy="5791200"/>
          </a:xfrm>
        </p:spPr>
        <p:txBody>
          <a:bodyPr/>
          <a:lstStyle/>
          <a:p>
            <a:pPr>
              <a:defRPr/>
            </a:pPr>
            <a:r>
              <a:rPr lang="en-US" sz="3000" dirty="0" smtClean="0"/>
              <a:t>HTML documents must start with a document type definition (DTD)</a:t>
            </a:r>
          </a:p>
          <a:p>
            <a:pPr lvl="1">
              <a:defRPr/>
            </a:pPr>
            <a:r>
              <a:rPr lang="en-US" sz="2800" dirty="0" smtClean="0"/>
              <a:t>It tells web browsers what type is the served code</a:t>
            </a:r>
          </a:p>
          <a:p>
            <a:pPr lvl="1">
              <a:defRPr/>
            </a:pPr>
            <a:r>
              <a:rPr lang="en-US" sz="2800" dirty="0" smtClean="0"/>
              <a:t>Possible versions: HTML 4.01, XHTML 1.0 (Transitional or Strict), XHTML 1.1, HTML 5</a:t>
            </a:r>
          </a:p>
          <a:p>
            <a:pPr>
              <a:defRPr/>
            </a:pPr>
            <a:r>
              <a:rPr lang="en-US" sz="3000" dirty="0" smtClean="0"/>
              <a:t>Example:</a:t>
            </a:r>
            <a:endParaRPr lang="en-US" sz="30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endParaRPr lang="en-US" sz="3000" dirty="0" smtClean="0"/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See </a:t>
            </a:r>
            <a:r>
              <a:rPr lang="en-US" sz="2400" dirty="0" smtClean="0">
                <a:solidFill>
                  <a:schemeClr val="tx1"/>
                </a:solidFill>
                <a:latin typeface="Corbel" pitchFamily="34" charset="0"/>
                <a:hlinkClick r:id="rId3"/>
              </a:rPr>
              <a:t>http://w3.org/QA/2002/04/valid-dtd-list.html</a:t>
            </a:r>
            <a:r>
              <a:rPr lang="en-US" sz="2400" dirty="0" smtClean="0">
                <a:solidFill>
                  <a:schemeClr val="tx1"/>
                </a:solidFill>
                <a:latin typeface="Corbel" pitchFamily="34" charset="0"/>
              </a:rPr>
              <a:t> </a:t>
            </a:r>
            <a:r>
              <a:rPr lang="en-US" sz="2800" dirty="0" smtClean="0"/>
              <a:t>for a list of possible </a:t>
            </a:r>
            <a:r>
              <a:rPr lang="en-US" sz="2800" noProof="1" smtClean="0"/>
              <a:t>doctypes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880644" name="Rectangle 4"/>
          <p:cNvSpPr>
            <a:spLocks noChangeArrowheads="1"/>
          </p:cNvSpPr>
          <p:nvPr/>
        </p:nvSpPr>
        <p:spPr bwMode="auto">
          <a:xfrm>
            <a:off x="538164" y="4419600"/>
            <a:ext cx="7996236" cy="6463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 "http://www.w3.org/TR/xhtml1/DTD/xhtml1-transitional.dtd"&gt;</a:t>
            </a: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HTML vs. XHTML</a:t>
            </a:r>
            <a:endParaRPr lang="bg-BG" dirty="0" smtClean="0"/>
          </a:p>
        </p:txBody>
      </p:sp>
      <p:sp>
        <p:nvSpPr>
          <p:cNvPr id="105369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XHTML is more strict than HTML</a:t>
            </a:r>
          </a:p>
          <a:p>
            <a:pPr lvl="1">
              <a:defRPr/>
            </a:pPr>
            <a:r>
              <a:rPr lang="en-US" dirty="0" smtClean="0"/>
              <a:t>Tags and attribute names must be in lowercase</a:t>
            </a:r>
          </a:p>
          <a:p>
            <a:pPr lvl="1">
              <a:defRPr/>
            </a:pPr>
            <a:r>
              <a:rPr lang="en-US" dirty="0" smtClean="0"/>
              <a:t>All tags must be closed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/&gt;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/&gt;</a:t>
            </a:r>
            <a:r>
              <a:rPr lang="en-US" dirty="0" smtClean="0"/>
              <a:t>) while HTML allows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 smtClean="0"/>
              <a:t> and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&lt;img&gt;</a:t>
            </a:r>
            <a:r>
              <a:rPr lang="en-US" dirty="0" smtClean="0"/>
              <a:t> and implies missing closing tags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(&lt;p&gt;par1 &lt;p&gt;par2</a:t>
            </a:r>
            <a:r>
              <a:rPr lang="en-US" dirty="0" smtClean="0"/>
              <a:t>)</a:t>
            </a:r>
          </a:p>
          <a:p>
            <a:pPr lvl="1">
              <a:defRPr/>
            </a:pPr>
            <a:r>
              <a:rPr lang="en-US" dirty="0" smtClean="0"/>
              <a:t>XHTML allows only one root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&lt;html&gt;</a:t>
            </a:r>
            <a:r>
              <a:rPr lang="en-US" dirty="0" smtClean="0"/>
              <a:t> element (HTML allows more than one)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86018" name="Picture 2" descr="http://www.validicons.com/OSI_pngs/osi_xhtml_wt_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1261">
            <a:off x="7017657" y="885481"/>
            <a:ext cx="1494263" cy="747132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XHTML vs. HTML (2)</a:t>
            </a:r>
            <a:endParaRPr lang="bg-BG" dirty="0" smtClean="0"/>
          </a:p>
        </p:txBody>
      </p:sp>
      <p:sp>
        <p:nvSpPr>
          <p:cNvPr id="1054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Many element attributes are deprecated in XHTML, most are moved to CSS </a:t>
            </a:r>
          </a:p>
          <a:p>
            <a:pPr>
              <a:defRPr/>
            </a:pPr>
            <a:r>
              <a:rPr lang="en-US" dirty="0" smtClean="0"/>
              <a:t>Attribute minimization is forbidden, e.g.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Note: Web browsers load XHTML faster than HTML and valid code faster than invalid!</a:t>
            </a:r>
            <a:endParaRPr lang="bg-BG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4364" y="3048000"/>
            <a:ext cx="7843836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type="checkbox" checked&gt;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4071068"/>
            <a:ext cx="7843836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type="checkbox" checked="checked" /&gt;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rot="5400000">
            <a:off x="4344698" y="3771900"/>
            <a:ext cx="381000" cy="1588"/>
          </a:xfrm>
          <a:prstGeom prst="straightConnector1">
            <a:avLst/>
          </a:prstGeom>
          <a:ln w="31750">
            <a:solidFill>
              <a:schemeClr val="accent5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7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086600" cy="838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The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 smtClean="0"/>
              <a:t> Section</a:t>
            </a:r>
          </a:p>
        </p:txBody>
      </p:sp>
      <p:sp>
        <p:nvSpPr>
          <p:cNvPr id="88473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7620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Contains information that doesn’t show directly on the viewable page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Starts after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&lt;!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doctype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 smtClean="0"/>
              <a:t> declaration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Begins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 smtClean="0"/>
              <a:t> and ends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Contains mandatory single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&lt;title&gt;</a:t>
            </a:r>
            <a:r>
              <a:rPr lang="en-US" dirty="0" smtClean="0"/>
              <a:t> tag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Can contain some other tags, e.g.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&lt;meta&gt;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&lt;style&gt;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&lt;!–- comments --&gt;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&lt;head&gt; Section: &lt;title&gt; tag</a:t>
            </a:r>
          </a:p>
        </p:txBody>
      </p:sp>
      <p:sp>
        <p:nvSpPr>
          <p:cNvPr id="88678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55626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Title should be placed between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sz="3000" dirty="0" smtClean="0"/>
              <a:t> and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&lt;/head&gt;</a:t>
            </a:r>
            <a:r>
              <a:rPr lang="en-US" sz="3000" dirty="0" smtClean="0"/>
              <a:t> tags</a:t>
            </a:r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sz="3000" dirty="0" smtClean="0"/>
              <a:t>Used to specify a title in the window title bar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Search engines and people rely on titles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92152" y="2286000"/>
            <a:ext cx="7689848" cy="7017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&lt;title&gt;Telerik Academy – Winter Season 2009/2010 &lt;/title&gt;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2152" y="3248247"/>
            <a:ext cx="7689848" cy="1933353"/>
          </a:xfrm>
          <a:prstGeom prst="roundRect">
            <a:avLst>
              <a:gd name="adj" fmla="val 2918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&lt;head&gt; Section: &lt;meta&gt;</a:t>
            </a:r>
          </a:p>
        </p:txBody>
      </p:sp>
      <p:sp>
        <p:nvSpPr>
          <p:cNvPr id="8888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Meta tags additionally describe the content contained within the page</a:t>
            </a:r>
            <a:endParaRPr lang="en-US" sz="20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888836" name="Rectangle 4"/>
          <p:cNvSpPr>
            <a:spLocks noChangeArrowheads="1"/>
          </p:cNvSpPr>
          <p:nvPr/>
        </p:nvSpPr>
        <p:spPr bwMode="auto">
          <a:xfrm>
            <a:off x="609600" y="2420938"/>
            <a:ext cx="7924800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name="description" content="HTML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tutorial" /&gt;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name="keywords" content="html, web design,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styles" /&gt;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name="author" content="Chris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Brewer" /&gt; 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http-equiv="refresh" content="5; url=http://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www.telerik.com" /&gt;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&lt;head&gt; Section: &lt;script&gt;</a:t>
            </a:r>
          </a:p>
        </p:txBody>
      </p:sp>
      <p:sp>
        <p:nvSpPr>
          <p:cNvPr id="8908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&lt;script&gt;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element is used to embed scripts into an HTML document</a:t>
            </a:r>
          </a:p>
          <a:p>
            <a:pPr lvl="1">
              <a:defRPr/>
            </a:pPr>
            <a:r>
              <a:rPr lang="en-US" dirty="0" smtClean="0"/>
              <a:t>Script are executed in the client's Web browser</a:t>
            </a:r>
          </a:p>
          <a:p>
            <a:pPr lvl="1">
              <a:defRPr/>
            </a:pPr>
            <a:r>
              <a:rPr lang="en-US" dirty="0" smtClean="0"/>
              <a:t>Scripts can live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 smtClean="0"/>
              <a:t> and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 smtClean="0"/>
              <a:t> sections</a:t>
            </a:r>
          </a:p>
          <a:p>
            <a:pPr>
              <a:defRPr/>
            </a:pPr>
            <a:r>
              <a:rPr lang="en-US" dirty="0" smtClean="0"/>
              <a:t>Supported client-side scripting languages:</a:t>
            </a:r>
          </a:p>
          <a:p>
            <a:pPr lvl="1">
              <a:defRPr/>
            </a:pPr>
            <a:r>
              <a:rPr lang="en-US" dirty="0" smtClean="0"/>
              <a:t>JavaScript (it is not Java!)</a:t>
            </a:r>
          </a:p>
          <a:p>
            <a:pPr lvl="1">
              <a:defRPr/>
            </a:pPr>
            <a:r>
              <a:rPr lang="en-US" dirty="0" smtClean="0"/>
              <a:t>VBScript</a:t>
            </a:r>
          </a:p>
          <a:p>
            <a:pPr lvl="1">
              <a:defRPr/>
            </a:pPr>
            <a:r>
              <a:rPr lang="en-US" dirty="0" smtClean="0"/>
              <a:t>JScript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Table of Contents (2)</a:t>
            </a:r>
            <a:endParaRPr lang="bg-BG" dirty="0" smtClean="0"/>
          </a:p>
        </p:txBody>
      </p:sp>
      <p:sp>
        <p:nvSpPr>
          <p:cNvPr id="9861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12775" indent="-514350">
              <a:lnSpc>
                <a:spcPct val="100000"/>
              </a:lnSpc>
              <a:buFont typeface="+mj-lt"/>
              <a:buAutoNum type="arabicPeriod" startAt="2"/>
              <a:defRPr/>
            </a:pPr>
            <a:r>
              <a:rPr lang="en-US" dirty="0"/>
              <a:t>HTML in </a:t>
            </a:r>
            <a:r>
              <a:rPr lang="en-US" dirty="0" smtClean="0"/>
              <a:t>Details</a:t>
            </a:r>
          </a:p>
          <a:p>
            <a:pPr marL="808038" lvl="1" indent="-361950">
              <a:lnSpc>
                <a:spcPct val="100000"/>
              </a:lnSpc>
              <a:defRPr/>
            </a:pPr>
            <a:r>
              <a:rPr lang="en-US" dirty="0" smtClean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dirty="0"/>
              <a:t>Section</a:t>
            </a:r>
          </a:p>
          <a:p>
            <a:pPr marL="808038" lvl="1" indent="-361950">
              <a:lnSpc>
                <a:spcPct val="100000"/>
              </a:lnSpc>
              <a:defRPr/>
            </a:pPr>
            <a:r>
              <a:rPr lang="en-US" dirty="0"/>
              <a:t>Text Styling and Formatting Tags</a:t>
            </a:r>
          </a:p>
          <a:p>
            <a:pPr marL="808038" lvl="1" indent="-361950">
              <a:lnSpc>
                <a:spcPct val="100000"/>
              </a:lnSpc>
              <a:defRPr/>
            </a:pPr>
            <a:r>
              <a:rPr lang="en-US" dirty="0"/>
              <a:t>Hyperlinks: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&lt;a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/>
              <a:t>, </a:t>
            </a:r>
            <a:r>
              <a:rPr lang="en-US" dirty="0" smtClean="0"/>
              <a:t>Hyperlinks </a:t>
            </a:r>
            <a:r>
              <a:rPr lang="en-US" dirty="0"/>
              <a:t>and Sections</a:t>
            </a:r>
          </a:p>
          <a:p>
            <a:pPr marL="808038" lvl="1" indent="-361950">
              <a:lnSpc>
                <a:spcPct val="100000"/>
              </a:lnSpc>
              <a:defRPr/>
            </a:pPr>
            <a:r>
              <a:rPr lang="en-US" dirty="0"/>
              <a:t>Images: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808038" lvl="1" indent="-361950">
              <a:lnSpc>
                <a:spcPct val="100000"/>
              </a:lnSpc>
              <a:defRPr/>
            </a:pPr>
            <a:r>
              <a:rPr lang="en-US" dirty="0"/>
              <a:t>Lists: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ul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&lt;dl&gt;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 startAt="2"/>
              <a:tabLst/>
              <a:defRPr/>
            </a:pPr>
            <a:r>
              <a:rPr lang="en-US" dirty="0" smtClean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&lt;div&gt;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&lt;span&gt;</a:t>
            </a:r>
            <a:r>
              <a:rPr lang="en-US" dirty="0"/>
              <a:t> </a:t>
            </a:r>
            <a:r>
              <a:rPr lang="en-US" dirty="0" smtClean="0"/>
              <a:t>elements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2"/>
              <a:tabLst/>
              <a:defRPr/>
            </a:pPr>
            <a:r>
              <a:rPr lang="en-US" dirty="0" smtClean="0"/>
              <a:t>HTML Tables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2"/>
              <a:tabLst/>
              <a:defRPr/>
            </a:pPr>
            <a:r>
              <a:rPr lang="en-US" dirty="0" smtClean="0"/>
              <a:t>HTML Forms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&lt;script&gt; Tag – Example</a:t>
            </a:r>
            <a:endParaRPr lang="bg-BG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955396" name="Rectangle 4"/>
          <p:cNvSpPr>
            <a:spLocks noChangeArrowheads="1"/>
          </p:cNvSpPr>
          <p:nvPr/>
        </p:nvSpPr>
        <p:spPr bwMode="auto">
          <a:xfrm>
            <a:off x="611188" y="1143000"/>
            <a:ext cx="7850187" cy="52999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title&gt;JavaScript Example&lt;/title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type="text/javascript"&gt;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function sayHello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document.write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("&lt;p&gt;Hello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World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!&lt;\/p&gt;");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}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&lt;/script&gt;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type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"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text/javascript"&gt;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sayHello();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&lt;/script&gt;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pic>
        <p:nvPicPr>
          <p:cNvPr id="35844" name="Picture 5" descr="scripts-examp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581400"/>
            <a:ext cx="4023654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4724400" y="1066800"/>
            <a:ext cx="3733800" cy="539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4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scripts-example.html</a:t>
            </a:r>
            <a:endParaRPr lang="en-US" sz="24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&lt;head&gt; Section: &lt;style&gt;</a:t>
            </a:r>
          </a:p>
        </p:txBody>
      </p:sp>
      <p:sp>
        <p:nvSpPr>
          <p:cNvPr id="892931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066801"/>
            <a:ext cx="8496300" cy="5505450"/>
          </a:xfrm>
        </p:spPr>
        <p:txBody>
          <a:bodyPr/>
          <a:lstStyle/>
          <a:p>
            <a:pPr>
              <a:defRPr/>
            </a:pPr>
            <a:r>
              <a:rPr lang="en-US" sz="3000" dirty="0" smtClean="0"/>
              <a:t>The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&lt;style&gt;</a:t>
            </a:r>
            <a:r>
              <a:rPr lang="en-US" sz="3000" dirty="0" smtClean="0"/>
              <a:t> element embeds formatting information (CSS styles) into an HTML page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892933" name="Rectangle 5"/>
          <p:cNvSpPr>
            <a:spLocks noChangeArrowheads="1"/>
          </p:cNvSpPr>
          <p:nvPr/>
        </p:nvSpPr>
        <p:spPr bwMode="auto">
          <a:xfrm>
            <a:off x="609600" y="2286000"/>
            <a:ext cx="7881936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&lt;style type="text/css"&gt;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{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12pt; line-height: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12pt;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p:first-letter { font-size: 200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%;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 {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text-transform: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uppercase;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&lt;/style&gt;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&lt;p&gt;Styles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demo.&lt;br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span&gt;Test uppercase&lt;/span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&gt;.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&lt;/p&gt;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pic>
        <p:nvPicPr>
          <p:cNvPr id="37893" name="Picture 6" descr="style-examp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191000"/>
            <a:ext cx="3230526" cy="2220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800600" y="2209800"/>
            <a:ext cx="3733800" cy="539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4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style-example.html</a:t>
            </a:r>
            <a:endParaRPr lang="en-US" sz="24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Comments: &lt;!-- --&gt; Tag</a:t>
            </a:r>
          </a:p>
        </p:txBody>
      </p:sp>
      <p:sp>
        <p:nvSpPr>
          <p:cNvPr id="894979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990600"/>
            <a:ext cx="8496300" cy="55340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Comments can exist anywhere between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&lt;html&gt;&lt;/html&gt;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tags</a:t>
            </a:r>
          </a:p>
          <a:p>
            <a:pPr>
              <a:defRPr/>
            </a:pPr>
            <a:r>
              <a:rPr lang="en-US" dirty="0" smtClean="0"/>
              <a:t>Comments start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&lt;!--</a:t>
            </a:r>
            <a:r>
              <a:rPr lang="en-US" dirty="0" smtClean="0"/>
              <a:t> and end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--&gt;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894980" name="Rectangle 4"/>
          <p:cNvSpPr>
            <a:spLocks noChangeArrowheads="1"/>
          </p:cNvSpPr>
          <p:nvPr/>
        </p:nvSpPr>
        <p:spPr bwMode="auto">
          <a:xfrm>
            <a:off x="688975" y="2928324"/>
            <a:ext cx="7769226" cy="29361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&lt;!–- </a:t>
            </a:r>
            <a:r>
              <a:rPr lang="en-US" sz="24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Telerik Logo (a JPG file) </a:t>
            </a:r>
            <a:r>
              <a:rPr lang="en-US" sz="24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logo.jpg"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=“Telerik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&lt;!–- Hyperlink to </a:t>
            </a:r>
            <a:r>
              <a:rPr lang="en-US" sz="24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web </a:t>
            </a:r>
            <a:r>
              <a:rPr lang="en-US" sz="24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site 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://telerik.com/"&gt;Telerik&lt;/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&lt;!–- Show the news table 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class="newstable"&gt;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&lt;body&gt; Section: Introduction</a:t>
            </a:r>
          </a:p>
        </p:txBody>
      </p:sp>
      <p:sp>
        <p:nvSpPr>
          <p:cNvPr id="90112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43000"/>
            <a:ext cx="8694738" cy="5486399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 smtClean="0"/>
              <a:t> section describes the viewable portion of the page</a:t>
            </a:r>
          </a:p>
          <a:p>
            <a:pPr>
              <a:defRPr/>
            </a:pPr>
            <a:r>
              <a:rPr lang="en-US" dirty="0" smtClean="0"/>
              <a:t>Starts after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&lt;/head&gt;</a:t>
            </a:r>
            <a:r>
              <a:rPr lang="en-US" dirty="0" smtClean="0"/>
              <a:t> section</a:t>
            </a:r>
          </a:p>
          <a:p>
            <a:pPr>
              <a:defRPr/>
            </a:pPr>
            <a:r>
              <a:rPr lang="en-US" dirty="0" smtClean="0"/>
              <a:t>Begins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 smtClean="0"/>
              <a:t> and ends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&lt;/body&gt;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901124" name="Rectangle 4"/>
          <p:cNvSpPr>
            <a:spLocks noChangeArrowheads="1"/>
          </p:cNvSpPr>
          <p:nvPr/>
        </p:nvSpPr>
        <p:spPr bwMode="auto">
          <a:xfrm>
            <a:off x="688976" y="3733800"/>
            <a:ext cx="7769224" cy="2529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&lt;head&gt;&lt;title&gt;Test page&lt;/title&gt;&lt;/head&gt;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&lt;!-- This is the Web page body 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314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pPr eaLnBrk="0" hangingPunct="0">
              <a:lnSpc>
                <a:spcPts val="4000"/>
              </a:lnSpc>
              <a:defRPr/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Text Formatting</a:t>
            </a:r>
          </a:p>
        </p:txBody>
      </p:sp>
      <p:sp>
        <p:nvSpPr>
          <p:cNvPr id="909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31776" y="887412"/>
            <a:ext cx="8683624" cy="57419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Text formatting tags modify the text between the opening tag and the closing tag</a:t>
            </a:r>
          </a:p>
          <a:p>
            <a:pPr lvl="1">
              <a:defRPr/>
            </a:pPr>
            <a:r>
              <a:rPr lang="en-US" dirty="0" smtClean="0"/>
              <a:t>Ex.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&lt;b&gt;Hello&lt;/b&gt;</a:t>
            </a:r>
            <a:r>
              <a:rPr lang="en-US" dirty="0" smtClean="0"/>
              <a:t> makes “Hello” bold</a:t>
            </a:r>
          </a:p>
        </p:txBody>
      </p:sp>
      <p:graphicFrame>
        <p:nvGraphicFramePr>
          <p:cNvPr id="909375" name="Group 63"/>
          <p:cNvGraphicFramePr>
            <a:graphicFrameLocks noGrp="1"/>
          </p:cNvGraphicFramePr>
          <p:nvPr>
            <p:ph sz="half" idx="2"/>
          </p:nvPr>
        </p:nvGraphicFramePr>
        <p:xfrm>
          <a:off x="762000" y="2667000"/>
          <a:ext cx="7543800" cy="3810000"/>
        </p:xfrm>
        <a:graphic>
          <a:graphicData uri="http://schemas.openxmlformats.org/drawingml/2006/table">
            <a:tbl>
              <a:tblPr/>
              <a:tblGrid>
                <a:gridCol w="3886200"/>
                <a:gridCol w="3657600"/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&lt;b&gt;&lt;/b&gt;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bold</a:t>
                      </a:r>
                      <a:endParaRPr kumimoji="1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&lt;i&gt;&lt;/i&gt;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italicized</a:t>
                      </a:r>
                      <a:endParaRPr kumimoji="1" 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&lt;u&gt;&lt;/u&gt;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underlined</a:t>
                      </a:r>
                      <a:endParaRPr kumimoji="1" lang="en-US" sz="2000" b="0" i="0" u="sng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&lt;sup&gt;&lt;/sup&gt;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Sample</a:t>
                      </a:r>
                      <a:r>
                        <a:rPr kumimoji="1" lang="en-US" sz="2000" b="0" i="0" u="none" strike="noStrike" cap="none" normalizeH="0" baseline="3000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superscript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&lt;sub&gt;&lt;/sub&gt;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Sample</a:t>
                      </a:r>
                      <a:r>
                        <a:rPr kumimoji="1" lang="en-US" sz="2000" b="0" i="0" u="none" strike="noStrike" cap="none" normalizeH="0" baseline="-2500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subscript</a:t>
                      </a:r>
                      <a:endParaRPr kumimoji="1" lang="en-US" sz="2000" b="0" i="0" u="none" strike="noStrike" cap="none" normalizeH="0" baseline="-25000" noProof="1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&lt;strong&gt;&lt;/strong&gt;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strong</a:t>
                      </a:r>
                      <a:endParaRPr kumimoji="1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&lt;em&gt;&lt;/em&gt;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emphasized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&lt;pre&gt;&lt;/pre&gt;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urier New" pitchFamily="49" charset="0"/>
                        </a:rPr>
                        <a:t>Preformatted text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&lt;blockquote&gt;&lt;/blockquote&gt;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urier New" pitchFamily="49" charset="0"/>
                        </a:rPr>
                        <a:t>Quoted text block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&lt;del&gt;&lt;/del&gt;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Deleted text – </a:t>
                      </a:r>
                      <a:r>
                        <a:rPr kumimoji="1" lang="en-US" sz="2000" b="0" i="0" u="none" strike="sng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strike through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Slide Number Placeholder 3"/>
          <p:cNvSpPr txBox="1">
            <a:spLocks/>
          </p:cNvSpPr>
          <p:nvPr/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EBFFC2"/>
                </a:solidFill>
                <a:effectLst/>
                <a:uLnTx/>
                <a:uFillTx/>
                <a:latin typeface="Corbel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EBFFC2"/>
              </a:solidFill>
              <a:effectLst/>
              <a:uLnTx/>
              <a:uFillTx/>
              <a:latin typeface="Corbe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Text Formatting – Example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911365" name="Rectangle 5"/>
          <p:cNvSpPr>
            <a:spLocks noChangeArrowheads="1"/>
          </p:cNvSpPr>
          <p:nvPr/>
        </p:nvSpPr>
        <p:spPr bwMode="auto">
          <a:xfrm>
            <a:off x="531814" y="1221587"/>
            <a:ext cx="8078786" cy="49675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"-//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W3C//DTD XHTML 1.0 Transitional//EN"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"http://www.w3.org/TR/xhtml1/DTD/xhtml1-transitional.dtd"&gt;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title&gt;Page Title&lt;/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</a:t>
            </a: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&lt;h1&gt;Notice&lt;/h1&gt;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&lt;p&gt;This is a &lt;em&gt;sample&lt;/em&gt; Web page.&lt;/p&gt;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&gt;&lt;pre&gt;Next paragraph: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preformatted.&lt;/pre&gt;&lt;/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&lt;h2&gt;More Info&lt;/h2&gt;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&lt;p&gt;Specifically, we’re using XHMTL 1.0 transitional.&lt;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Next line.&lt;/p&gt;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695041"/>
            <a:ext cx="3733800" cy="539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4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text-formatting.html</a:t>
            </a:r>
            <a:endParaRPr lang="en-US" sz="24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Text Formatting – Example (2)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911365" name="Rectangle 5"/>
          <p:cNvSpPr>
            <a:spLocks noChangeArrowheads="1"/>
          </p:cNvSpPr>
          <p:nvPr/>
        </p:nvSpPr>
        <p:spPr bwMode="auto">
          <a:xfrm>
            <a:off x="531814" y="1221587"/>
            <a:ext cx="8078786" cy="49507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"http://www.w3.org/TR/xhtml1/DTD/xhtml1-transitional.dtd"&gt;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&lt;title&gt;Page Title&lt;/title&gt;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&lt;h1&gt;Notice&lt;/h1&gt;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&lt;p&gt;This is a &lt;em&gt;sample&lt;/em&gt; Web page.&lt;/p&gt;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&lt;p&gt;&lt;pre&gt;Next paragraph: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preformatted.&lt;/pre&gt;&lt;/p&gt;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&lt;h2&gt;More Info&lt;/h2&gt;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&lt;p&gt;Specifically, we’re using XHMTL 1.0 transitional.&lt;br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Next line.&lt;/p&gt;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695041"/>
            <a:ext cx="3733800" cy="539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4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text-formatting.html</a:t>
            </a:r>
            <a:endParaRPr lang="en-US" sz="24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28800"/>
            <a:ext cx="3981450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Hyperlinks: &lt;a&gt; Tag</a:t>
            </a:r>
          </a:p>
        </p:txBody>
      </p:sp>
      <p:sp>
        <p:nvSpPr>
          <p:cNvPr id="91341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2400"/>
              </a:spcBef>
              <a:defRPr/>
            </a:pPr>
            <a:r>
              <a:rPr lang="en-US" dirty="0" smtClean="0"/>
              <a:t>Link to a document called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form.html</a:t>
            </a:r>
            <a:r>
              <a:rPr lang="en-US" dirty="0" smtClean="0"/>
              <a:t> on the same server in the same directory:</a:t>
            </a:r>
            <a:br>
              <a:rPr lang="en-US" dirty="0" smtClean="0"/>
            </a:br>
            <a:endParaRPr lang="en-US" dirty="0" smtClean="0"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2400"/>
              </a:spcBef>
              <a:defRPr/>
            </a:pPr>
            <a:r>
              <a:rPr lang="en-US" dirty="0" smtClean="0"/>
              <a:t>Link to a document called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parent.html</a:t>
            </a:r>
            <a:r>
              <a:rPr lang="en-US" dirty="0" smtClean="0"/>
              <a:t> on the same server in the parent directory:</a:t>
            </a:r>
            <a:br>
              <a:rPr lang="en-US" dirty="0" smtClean="0"/>
            </a:br>
            <a:endParaRPr lang="en-US" dirty="0" smtClean="0"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2400"/>
              </a:spcBef>
              <a:defRPr/>
            </a:pPr>
            <a:r>
              <a:rPr lang="en-US" dirty="0" smtClean="0"/>
              <a:t>Link to a document called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cat.html</a:t>
            </a:r>
            <a:r>
              <a:rPr lang="en-US" dirty="0" smtClean="0"/>
              <a:t> on the same server in the subdirectory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stuff</a:t>
            </a:r>
            <a:r>
              <a:rPr lang="en-US" dirty="0" smtClean="0"/>
              <a:t>:</a:t>
            </a:r>
            <a:endParaRPr lang="en-US" dirty="0" smtClean="0">
              <a:latin typeface="Courier New" pitchFamily="49" charset="0"/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913412" name="Rectangle 4"/>
          <p:cNvSpPr>
            <a:spLocks noChangeArrowheads="1"/>
          </p:cNvSpPr>
          <p:nvPr/>
        </p:nvSpPr>
        <p:spPr bwMode="auto">
          <a:xfrm>
            <a:off x="758825" y="2190779"/>
            <a:ext cx="7558088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href="form.html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"&gt;Fill Our Form&lt;/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</a:t>
            </a:r>
          </a:p>
        </p:txBody>
      </p:sp>
      <p:sp>
        <p:nvSpPr>
          <p:cNvPr id="913413" name="Rectangle 5"/>
          <p:cNvSpPr>
            <a:spLocks noChangeArrowheads="1"/>
          </p:cNvSpPr>
          <p:nvPr/>
        </p:nvSpPr>
        <p:spPr bwMode="auto">
          <a:xfrm>
            <a:off x="758825" y="4038600"/>
            <a:ext cx="7558088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href="../parent.html"&gt;Parent&lt;/a&gt;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13414" name="Rectangle 6"/>
          <p:cNvSpPr>
            <a:spLocks noChangeArrowheads="1"/>
          </p:cNvSpPr>
          <p:nvPr/>
        </p:nvSpPr>
        <p:spPr bwMode="auto">
          <a:xfrm>
            <a:off x="755650" y="5867400"/>
            <a:ext cx="7558088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href="stuff/cat.html"&gt;Catalog&lt;/a&gt;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Hyperlinks: &lt;a&gt; Tag (2)</a:t>
            </a:r>
          </a:p>
        </p:txBody>
      </p:sp>
      <p:sp>
        <p:nvSpPr>
          <p:cNvPr id="915459" name="Text Box 3"/>
          <p:cNvSpPr txBox="1">
            <a:spLocks noGrp="1" noChangeArrowheads="1"/>
          </p:cNvSpPr>
          <p:nvPr>
            <p:ph idx="1"/>
          </p:nvPr>
        </p:nvSpPr>
        <p:spPr>
          <a:effectLst/>
        </p:spPr>
        <p:txBody>
          <a:bodyPr lIns="91436" tIns="45718" rIns="91436" bIns="45718"/>
          <a:lstStyle/>
          <a:p>
            <a:pPr>
              <a:defRPr/>
            </a:pPr>
            <a:r>
              <a:rPr lang="en-US" dirty="0" smtClean="0"/>
              <a:t>Link to an external Web site:</a:t>
            </a:r>
            <a:endParaRPr lang="en-US" sz="2800" dirty="0" smtClean="0">
              <a:latin typeface="Courier New" pitchFamily="49" charset="0"/>
            </a:endParaRPr>
          </a:p>
          <a:p>
            <a:pPr lvl="1">
              <a:defRPr/>
            </a:pPr>
            <a:endParaRPr lang="en-US" sz="2800" dirty="0" smtClean="0"/>
          </a:p>
          <a:p>
            <a:pPr lvl="1">
              <a:spcBef>
                <a:spcPts val="1200"/>
              </a:spcBef>
              <a:defRPr/>
            </a:pPr>
            <a:r>
              <a:rPr lang="en-US" dirty="0" smtClean="0"/>
              <a:t>Always use a full URL, including 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http://</a:t>
            </a:r>
            <a:r>
              <a:rPr lang="en-US" dirty="0" smtClean="0"/>
              <a:t>", not just 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www.somesite.com</a:t>
            </a:r>
            <a:r>
              <a:rPr lang="en-US" dirty="0" smtClean="0"/>
              <a:t>"</a:t>
            </a:r>
          </a:p>
          <a:p>
            <a:pPr lvl="1">
              <a:defRPr/>
            </a:pPr>
            <a:r>
              <a:rPr lang="en-US" dirty="0" smtClean="0"/>
              <a:t>Using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target="_blank"</a:t>
            </a:r>
            <a:r>
              <a:rPr lang="en-US" dirty="0" smtClean="0"/>
              <a:t> attribute opens the link in a new window</a:t>
            </a:r>
          </a:p>
          <a:p>
            <a:pPr>
              <a:defRPr/>
            </a:pPr>
            <a:r>
              <a:rPr lang="en-US" dirty="0" smtClean="0"/>
              <a:t>Link to an e-mail address: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915461" name="Rectangle 5"/>
          <p:cNvSpPr>
            <a:spLocks noChangeArrowheads="1"/>
          </p:cNvSpPr>
          <p:nvPr/>
        </p:nvSpPr>
        <p:spPr bwMode="auto">
          <a:xfrm>
            <a:off x="539750" y="1781606"/>
            <a:ext cx="8070850" cy="4281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5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href="http://www.devbg.org" target="_blank"&gt;BASD&lt;/a&gt;</a:t>
            </a:r>
          </a:p>
        </p:txBody>
      </p:sp>
      <p:sp>
        <p:nvSpPr>
          <p:cNvPr id="915462" name="Rectangle 6"/>
          <p:cNvSpPr>
            <a:spLocks noChangeArrowheads="1"/>
          </p:cNvSpPr>
          <p:nvPr/>
        </p:nvSpPr>
        <p:spPr bwMode="auto">
          <a:xfrm>
            <a:off x="539750" y="5388524"/>
            <a:ext cx="8070850" cy="8032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href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mailto:bugs@example.com?subject=Bug+Report"&gt;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Please 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report bugs here (by 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e-mail only)&lt;/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Hyperlinks: &lt;a&gt; Tag (3)</a:t>
            </a:r>
          </a:p>
        </p:txBody>
      </p:sp>
      <p:sp>
        <p:nvSpPr>
          <p:cNvPr id="959491" name="Text Box 3"/>
          <p:cNvSpPr txBox="1"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15000"/>
          </a:xfrm>
          <a:effectLst/>
        </p:spPr>
        <p:txBody>
          <a:bodyPr lIns="91436" tIns="45718" rIns="91436" bIns="45718"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Link to a document called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apply-now.html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On the same server, in same directory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Using an image as a link button: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 smtClean="0"/>
              <a:t>Link to a document called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index.html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On the same server</a:t>
            </a:r>
            <a:r>
              <a:rPr lang="bg-BG" sz="2800" dirty="0" smtClean="0"/>
              <a:t>, </a:t>
            </a:r>
            <a:r>
              <a:rPr lang="en-US" sz="2800" dirty="0" smtClean="0"/>
              <a:t>in the subdirectory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english</a:t>
            </a:r>
            <a:r>
              <a:rPr lang="en-US" sz="2800" dirty="0" smtClean="0"/>
              <a:t> of the parent directory: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959493" name="Rectangle 5"/>
          <p:cNvSpPr>
            <a:spLocks noChangeArrowheads="1"/>
          </p:cNvSpPr>
          <p:nvPr/>
        </p:nvSpPr>
        <p:spPr bwMode="auto">
          <a:xfrm>
            <a:off x="685800" y="2808969"/>
            <a:ext cx="7773988" cy="8824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="apply-now.html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src="apply-now-button.jpg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/&gt;&lt;/a&gt;</a:t>
            </a:r>
          </a:p>
        </p:txBody>
      </p:sp>
      <p:sp>
        <p:nvSpPr>
          <p:cNvPr id="959496" name="Rectangle 8"/>
          <p:cNvSpPr>
            <a:spLocks noChangeArrowheads="1"/>
          </p:cNvSpPr>
          <p:nvPr/>
        </p:nvSpPr>
        <p:spPr bwMode="auto">
          <a:xfrm>
            <a:off x="685800" y="5529792"/>
            <a:ext cx="7773988" cy="8710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href="../english/index.html"&gt;Switch to English version&lt;/a&gt;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How the Web Works?</a:t>
            </a:r>
          </a:p>
        </p:txBody>
      </p:sp>
      <p:sp>
        <p:nvSpPr>
          <p:cNvPr id="874499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066800"/>
            <a:ext cx="8496300" cy="13716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WWW use classical client / server architecture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HTTP is text-based </a:t>
            </a:r>
            <a:r>
              <a:rPr lang="en-US" dirty="0"/>
              <a:t>request-response </a:t>
            </a:r>
            <a:r>
              <a:rPr lang="en-US" dirty="0" smtClean="0"/>
              <a:t>protocol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4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2971800" y="3174562"/>
            <a:ext cx="3352800" cy="676629"/>
            <a:chOff x="1776" y="1680"/>
            <a:chExt cx="1728" cy="352"/>
          </a:xfrm>
          <a:solidFill>
            <a:schemeClr val="accent5">
              <a:lumMod val="60000"/>
              <a:lumOff val="40000"/>
              <a:alpha val="30000"/>
            </a:schemeClr>
          </a:solidFill>
        </p:grpSpPr>
        <p:sp>
          <p:nvSpPr>
            <p:cNvPr id="874525" name="AutoShape 29"/>
            <p:cNvSpPr>
              <a:spLocks noChangeArrowheads="1"/>
            </p:cNvSpPr>
            <p:nvPr/>
          </p:nvSpPr>
          <p:spPr bwMode="auto">
            <a:xfrm>
              <a:off x="1776" y="1680"/>
              <a:ext cx="1728" cy="352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grpFill/>
            <a:ln w="12700" cap="sq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74526" name="Text Box 30"/>
            <p:cNvSpPr txBox="1">
              <a:spLocks noChangeArrowheads="1"/>
            </p:cNvSpPr>
            <p:nvPr/>
          </p:nvSpPr>
          <p:spPr bwMode="auto">
            <a:xfrm>
              <a:off x="2044" y="1751"/>
              <a:ext cx="1008" cy="20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defRPr/>
              </a:pPr>
              <a:r>
                <a:rPr kumimoji="0"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Page request</a:t>
              </a:r>
            </a:p>
          </p:txBody>
        </p:sp>
      </p:grpSp>
      <p:sp>
        <p:nvSpPr>
          <p:cNvPr id="874527" name="Text Box 31"/>
          <p:cNvSpPr txBox="1">
            <a:spLocks noChangeArrowheads="1"/>
          </p:cNvSpPr>
          <p:nvPr/>
        </p:nvSpPr>
        <p:spPr bwMode="auto">
          <a:xfrm>
            <a:off x="304800" y="5279648"/>
            <a:ext cx="2851150" cy="89255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 </a:t>
            </a:r>
            <a:r>
              <a:rPr kumimoji="0"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running a </a:t>
            </a: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Browser</a:t>
            </a:r>
          </a:p>
        </p:txBody>
      </p:sp>
      <p:sp>
        <p:nvSpPr>
          <p:cNvPr id="874528" name="Text Box 32"/>
          <p:cNvSpPr txBox="1">
            <a:spLocks noChangeArrowheads="1"/>
          </p:cNvSpPr>
          <p:nvPr/>
        </p:nvSpPr>
        <p:spPr bwMode="auto">
          <a:xfrm>
            <a:off x="5838824" y="5108138"/>
            <a:ext cx="3000376" cy="129266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 running Web Server </a:t>
            </a:r>
            <a:r>
              <a:rPr kumimoji="0"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  </a:t>
            </a: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(IIS, Apache, </a:t>
            </a: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etc.)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971800" y="4211200"/>
            <a:ext cx="3352800" cy="698748"/>
            <a:chOff x="3200400" y="3962400"/>
            <a:chExt cx="2895600" cy="485775"/>
          </a:xfrm>
        </p:grpSpPr>
        <p:sp>
          <p:nvSpPr>
            <p:cNvPr id="874530" name="AutoShape 34"/>
            <p:cNvSpPr>
              <a:spLocks noChangeArrowheads="1"/>
            </p:cNvSpPr>
            <p:nvPr/>
          </p:nvSpPr>
          <p:spPr bwMode="auto">
            <a:xfrm flipH="1">
              <a:off x="3200400" y="3962400"/>
              <a:ext cx="2895600" cy="485775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  <a:alpha val="30000"/>
              </a:schemeClr>
            </a:solidFill>
            <a:ln w="12700" cap="sq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74531" name="Text Box 35"/>
            <p:cNvSpPr txBox="1">
              <a:spLocks noChangeArrowheads="1"/>
            </p:cNvSpPr>
            <p:nvPr/>
          </p:nvSpPr>
          <p:spPr bwMode="auto">
            <a:xfrm>
              <a:off x="3810001" y="4071918"/>
              <a:ext cx="1950068" cy="27816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defRPr/>
              </a:pPr>
              <a:r>
                <a:rPr kumimoji="0"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Server </a:t>
              </a:r>
              <a:r>
                <a:rPr kumimoji="0"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response</a:t>
              </a:r>
              <a:endParaRPr kumimoji="0"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874533" name="Text Box 37"/>
          <p:cNvSpPr txBox="1">
            <a:spLocks noChangeArrowheads="1"/>
          </p:cNvSpPr>
          <p:nvPr/>
        </p:nvSpPr>
        <p:spPr bwMode="auto">
          <a:xfrm>
            <a:off x="3875088" y="2819400"/>
            <a:ext cx="1293812" cy="46166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</a:p>
        </p:txBody>
      </p:sp>
      <p:sp>
        <p:nvSpPr>
          <p:cNvPr id="874534" name="Text Box 38"/>
          <p:cNvSpPr txBox="1">
            <a:spLocks noChangeArrowheads="1"/>
          </p:cNvSpPr>
          <p:nvPr/>
        </p:nvSpPr>
        <p:spPr bwMode="auto">
          <a:xfrm>
            <a:off x="4310062" y="3971488"/>
            <a:ext cx="947738" cy="40011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80803" y="2638165"/>
            <a:ext cx="2438400" cy="2438400"/>
            <a:chOff x="228600" y="224864"/>
            <a:chExt cx="2438400" cy="2438400"/>
          </a:xfrm>
        </p:grpSpPr>
        <p:pic>
          <p:nvPicPr>
            <p:cNvPr id="1026" name="Picture 2" descr="http://askyourpc.com/media/blogs/a/images_2/Computer-256x256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28600" y="224864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36" descr="website-window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75723">
              <a:off x="602640" y="904992"/>
              <a:ext cx="1280241" cy="1065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perspectiveContrastingRightFacing" fov="300000">
                <a:rot lat="21510460" lon="300467" rev="21477836"/>
              </a:camera>
              <a:lightRig rig="threePt" dir="t"/>
            </a:scene3d>
          </p:spPr>
        </p:pic>
      </p:grpSp>
      <p:pic>
        <p:nvPicPr>
          <p:cNvPr id="1028" name="Picture 4" descr="http://www.iconarchive.com/icons/visualpharm/hardware/256/server-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020134"/>
            <a:ext cx="2011804" cy="201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 and Sections</a:t>
            </a:r>
            <a:endParaRPr lang="bg-BG" smtClean="0"/>
          </a:p>
        </p:txBody>
      </p:sp>
      <p:sp>
        <p:nvSpPr>
          <p:cNvPr id="9717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Link to another location in the same document:</a:t>
            </a:r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sz="3000" dirty="0" smtClean="0"/>
              <a:t>Link to a specific location in another document:</a:t>
            </a:r>
            <a:endParaRPr lang="bg-BG" sz="30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971780" name="Rectangle 4"/>
          <p:cNvSpPr>
            <a:spLocks noChangeArrowheads="1"/>
          </p:cNvSpPr>
          <p:nvPr/>
        </p:nvSpPr>
        <p:spPr bwMode="auto">
          <a:xfrm>
            <a:off x="614363" y="1752600"/>
            <a:ext cx="7843838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href="#section1"&gt;Go to Introduction&lt;/a&gt;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id="section1"&gt;Introduction&lt;/h2&gt;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71781" name="Rectangle 5"/>
          <p:cNvSpPr>
            <a:spLocks noChangeArrowheads="1"/>
          </p:cNvSpPr>
          <p:nvPr/>
        </p:nvSpPr>
        <p:spPr bwMode="auto">
          <a:xfrm>
            <a:off x="614363" y="3733800"/>
            <a:ext cx="7843838" cy="26161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href="chapter3.html#section3.1.1"&gt;Go to Section 3.1.1&lt;/a&gt;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&lt;!–- In chapter3.html 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id="section3.1.1"&gt;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&lt;h3&gt;3.1.1. Technical Background&lt;/h3&gt;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 – Example</a:t>
            </a:r>
            <a:endParaRPr lang="bg-BG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961541" name="Rectangle 5"/>
          <p:cNvSpPr>
            <a:spLocks noChangeArrowheads="1"/>
          </p:cNvSpPr>
          <p:nvPr/>
        </p:nvSpPr>
        <p:spPr bwMode="auto">
          <a:xfrm>
            <a:off x="530226" y="1864816"/>
            <a:ext cx="8080374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href="form.html"&gt;Fill Our Form&lt;/a&gt;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href="../parent.html"&gt;Parent&lt;/a&gt;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href="stuff/cat.html"&gt;Catalog&lt;/a&gt;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href="http://www.devbg.org" target="_blank"&gt;BASD&lt;/a&gt;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mailto:bugs@example.com?subject=Bug Report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"&gt;Please report bugs here (by e-mail only)&lt;/a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href="apply-now.html"&gt;&lt;img src="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apply-now-button.jpg” /&gt;&lt;/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href="../english/index.html"&gt;Switch to English version&lt;/a&gt;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1200013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hyperlinks.html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30226" y="1864816"/>
            <a:ext cx="8080374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href="form.html"&gt;Fill Our Form&lt;/a&gt; 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href="../parent.html"&gt;Parent&lt;/a&gt; 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href="stuff/cat.html"&gt;Catalog&lt;/a&gt; 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href="http://www.devbg.org" target="_blank"&gt;BASD&lt;/a&gt; 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href="mailto:bugs@example.com?subject=Bug Report"&gt;Please report bugs here (by e-mail only)&lt;/a&gt;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href="apply-now.html"&gt;&lt;img src="apply-now-button.jpg” /&gt;&lt;/a&gt; 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href="../english/index.html"&gt;Switch to English version&lt;/a&gt; &lt;br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1200013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hyperlinks.html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962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 – Example (2)</a:t>
            </a:r>
            <a:endParaRPr lang="bg-BG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53253" name="Picture 4" descr="hyperlink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628775"/>
            <a:ext cx="5257800" cy="474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800" dirty="0" smtClean="0"/>
              <a:t>Links to the Same Document – Example </a:t>
            </a:r>
            <a:endParaRPr lang="bg-BG" sz="38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972804" name="Rectangle 4"/>
          <p:cNvSpPr>
            <a:spLocks noChangeArrowheads="1"/>
          </p:cNvSpPr>
          <p:nvPr/>
        </p:nvSpPr>
        <p:spPr bwMode="auto">
          <a:xfrm>
            <a:off x="611188" y="1707952"/>
            <a:ext cx="7848600" cy="46166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&lt;h1&gt;Table of Contents&lt;/h1&gt;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&lt;p&gt;&lt;a href="#section1"&gt;Introduction&lt;/a&gt;&lt;br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href="#section2"&gt;Some background&lt;/A&gt;&lt;br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href="#section2.1"&gt;Project History&lt;/a&gt;&lt;br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...the rest of the table of contents...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 The document text follows here --&gt;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id="section1"&gt;Introduction&lt;/h2&gt;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1 follows here 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id="section2"&gt;Some background&lt;/h2&gt;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2 follows here 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 id="section2.1"&gt;Project History&lt;/h3&gt;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2.1 follows here ...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3400" y="1066800"/>
            <a:ext cx="54864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links-to-same-document.html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800" dirty="0" smtClean="0"/>
              <a:t>Links to the Same Document – Example (2) </a:t>
            </a:r>
            <a:endParaRPr lang="bg-BG" sz="3800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972804" name="Rectangle 4"/>
          <p:cNvSpPr>
            <a:spLocks noChangeArrowheads="1"/>
          </p:cNvSpPr>
          <p:nvPr/>
        </p:nvSpPr>
        <p:spPr bwMode="auto">
          <a:xfrm>
            <a:off x="611188" y="1707952"/>
            <a:ext cx="7848600" cy="4597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&lt;h1&gt;Table of Contents&lt;/h1&gt;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&lt;p&gt;&lt;a href="#section1"&gt;Introduction&lt;/a&gt;&lt;br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href="#section2"&gt;Some background&lt;/A&gt;&lt;br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href="#section2.1"&gt;Project History&lt;/a&gt;&lt;br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...the rest of the table of contents...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 The document text follows here --&gt;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id="section1"&gt;Introduction&lt;/h2&gt;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1 follows here 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id="section2"&gt;Some background&lt;/h2&gt;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2 follows here 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 id="section2.1"&gt;Project History&lt;/h3&gt;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2.1 follows here ...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1066800"/>
            <a:ext cx="54864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links-to-same-document.html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6" name="Picture 5" descr="links-to-same-documen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1844675"/>
            <a:ext cx="6027738" cy="465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228600" y="914400"/>
            <a:ext cx="8686800" cy="56388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smtClean="0"/>
              <a:t>Inserting an image with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&lt;img&gt;</a:t>
            </a:r>
            <a:r>
              <a:rPr lang="en-US" dirty="0" smtClean="0"/>
              <a:t> tag:</a:t>
            </a:r>
          </a:p>
          <a:p>
            <a:pPr>
              <a:defRPr/>
            </a:pPr>
            <a:endParaRPr lang="en-US" dirty="0"/>
          </a:p>
          <a:p>
            <a:pPr>
              <a:spcBef>
                <a:spcPts val="0"/>
              </a:spcBef>
              <a:defRPr/>
            </a:pPr>
            <a:r>
              <a:rPr lang="en-US" dirty="0" smtClean="0"/>
              <a:t>Image attributes:</a:t>
            </a:r>
          </a:p>
          <a:p>
            <a:pPr>
              <a:defRPr/>
            </a:pPr>
            <a:endParaRPr lang="en-US" b="0" dirty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spcBef>
                <a:spcPts val="1200"/>
              </a:spcBef>
              <a:defRPr/>
            </a:pPr>
            <a:r>
              <a:rPr lang="en-US" dirty="0" smtClean="0"/>
              <a:t>Example:</a:t>
            </a:r>
            <a:endParaRPr lang="en-US" b="0" dirty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</p:txBody>
      </p:sp>
      <p:sp>
        <p:nvSpPr>
          <p:cNvPr id="917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0" hangingPunct="0">
              <a:lnSpc>
                <a:spcPts val="4000"/>
              </a:lnSpc>
              <a:defRPr/>
            </a:pP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Images: </a:t>
            </a:r>
            <a:r>
              <a:rPr lang="en-US" sz="40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&lt;img&gt;</a:t>
            </a: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 tag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0000" endPos="50000" dist="12700" dir="5400000" sy="-100000" algn="bl" rotWithShape="0"/>
              </a:effectLst>
            </a:endParaRPr>
          </a:p>
        </p:txBody>
      </p:sp>
      <p:graphicFrame>
        <p:nvGraphicFramePr>
          <p:cNvPr id="917538" name="Group 3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4319007"/>
              </p:ext>
            </p:extLst>
          </p:nvPr>
        </p:nvGraphicFramePr>
        <p:xfrm>
          <a:off x="609600" y="2819400"/>
          <a:ext cx="7924800" cy="2049780"/>
        </p:xfrm>
        <a:graphic>
          <a:graphicData uri="http://schemas.openxmlformats.org/drawingml/2006/table">
            <a:tbl>
              <a:tblPr/>
              <a:tblGrid>
                <a:gridCol w="1483731"/>
                <a:gridCol w="6441069"/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src </a:t>
                      </a:r>
                    </a:p>
                  </a:txBody>
                  <a:tcPr marL="96520" marR="96520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Location of image file</a:t>
                      </a: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 (relative or absolute)</a:t>
                      </a:r>
                    </a:p>
                  </a:txBody>
                  <a:tcPr marL="96520" marR="96520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alt</a:t>
                      </a:r>
                    </a:p>
                  </a:txBody>
                  <a:tcPr marL="96520" marR="96520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Substitute text for display</a:t>
                      </a: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 (e.g. in text mode)</a:t>
                      </a:r>
                    </a:p>
                  </a:txBody>
                  <a:tcPr marL="96520" marR="96520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height </a:t>
                      </a:r>
                    </a:p>
                  </a:txBody>
                  <a:tcPr marL="96520" marR="96520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Number of pixels of the height</a:t>
                      </a:r>
                      <a:endParaRPr kumimoji="1" lang="en-US" sz="2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96520" marR="96520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width </a:t>
                      </a:r>
                    </a:p>
                  </a:txBody>
                  <a:tcPr marL="96520" marR="96520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Number of pixels of the width</a:t>
                      </a:r>
                      <a:endParaRPr kumimoji="1" lang="en-US" sz="2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96520" marR="96520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border </a:t>
                      </a:r>
                    </a:p>
                  </a:txBody>
                  <a:tcPr marL="96520" marR="96520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Size of border, 0 for no border</a:t>
                      </a:r>
                      <a:endParaRPr kumimoji="1" lang="en-US" sz="2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96520" marR="96520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17533" name="Rectangle 29"/>
          <p:cNvSpPr>
            <a:spLocks noChangeArrowheads="1"/>
          </p:cNvSpPr>
          <p:nvPr/>
        </p:nvSpPr>
        <p:spPr bwMode="auto">
          <a:xfrm>
            <a:off x="609600" y="1600200"/>
            <a:ext cx="7924800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src="/img/basd-logo.png"&gt;</a:t>
            </a:r>
          </a:p>
        </p:txBody>
      </p:sp>
      <p:sp>
        <p:nvSpPr>
          <p:cNvPr id="917536" name="Rectangle 32"/>
          <p:cNvSpPr>
            <a:spLocks noChangeArrowheads="1"/>
          </p:cNvSpPr>
          <p:nvPr/>
        </p:nvSpPr>
        <p:spPr bwMode="auto">
          <a:xfrm>
            <a:off x="609600" y="6012257"/>
            <a:ext cx="7924800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src="./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php.png" alt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="PHP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Logo"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EBFFC2"/>
                </a:solidFill>
                <a:effectLst/>
                <a:uLnTx/>
                <a:uFillTx/>
                <a:latin typeface="Corbel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EBFFC2"/>
              </a:solidFill>
              <a:effectLst/>
              <a:uLnTx/>
              <a:uFillTx/>
              <a:latin typeface="Corbe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937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Miscellaneous Tags</a:t>
            </a:r>
          </a:p>
        </p:txBody>
      </p:sp>
      <p:sp>
        <p:nvSpPr>
          <p:cNvPr id="919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/&gt;</a:t>
            </a:r>
            <a:r>
              <a:rPr lang="en-US" dirty="0" smtClean="0"/>
              <a:t>: Draws a horizontal rule (line):</a:t>
            </a:r>
          </a:p>
          <a:p>
            <a:pPr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&lt;center&gt;&lt;/center&gt;</a:t>
            </a:r>
            <a:r>
              <a:rPr lang="en-US" dirty="0" smtClean="0"/>
              <a:t>: Deprecated!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&lt;font&gt;&lt;/font&gt;</a:t>
            </a:r>
            <a:r>
              <a:rPr lang="en-US" dirty="0" smtClean="0"/>
              <a:t>: Deprecated!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919557" name="Rectangle 5"/>
          <p:cNvSpPr>
            <a:spLocks noChangeArrowheads="1"/>
          </p:cNvSpPr>
          <p:nvPr/>
        </p:nvSpPr>
        <p:spPr bwMode="auto">
          <a:xfrm>
            <a:off x="609600" y="1821257"/>
            <a:ext cx="7853364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&lt;hr size="5" width="70%"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19558" name="Rectangle 6"/>
          <p:cNvSpPr>
            <a:spLocks noChangeArrowheads="1"/>
          </p:cNvSpPr>
          <p:nvPr/>
        </p:nvSpPr>
        <p:spPr bwMode="auto">
          <a:xfrm>
            <a:off x="609600" y="3048000"/>
            <a:ext cx="7853364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&lt;center&gt;Hello World!&lt;/center&gt;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19560" name="Rectangle 8"/>
          <p:cNvSpPr>
            <a:spLocks noChangeArrowheads="1"/>
          </p:cNvSpPr>
          <p:nvPr/>
        </p:nvSpPr>
        <p:spPr bwMode="auto">
          <a:xfrm>
            <a:off x="609600" y="4343400"/>
            <a:ext cx="7853364" cy="837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&lt;font size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="3" color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="blue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"&gt;Font3&lt;/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 size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="+4"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color="blue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"&gt;Font+4&lt;/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Miscellaneous Tags – Example</a:t>
            </a:r>
            <a:endParaRPr lang="bg-BG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963588" name="Rectangle 4"/>
          <p:cNvSpPr>
            <a:spLocks noChangeArrowheads="1"/>
          </p:cNvSpPr>
          <p:nvPr/>
        </p:nvSpPr>
        <p:spPr bwMode="auto">
          <a:xfrm>
            <a:off x="608013" y="2019437"/>
            <a:ext cx="7926388" cy="42911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&lt;title&gt;Miscellaneous Tags Example&lt;/title&gt;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&lt;hr size="5" width="70%" 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&lt;center&gt;Hello World!&lt;/center&gt;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&lt;font size="3" color="blue"&gt;Font3&lt;/font&gt;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&lt;font size="+4" color="blue"&gt;Font+4&lt;/font&gt;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0420" name="Picture 5" descr="mis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143000"/>
            <a:ext cx="3569029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580911" y="1447800"/>
            <a:ext cx="5391378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misc.html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70" name="Text Box 6"/>
          <p:cNvSpPr txBox="1">
            <a:spLocks noChangeArrowheads="1"/>
          </p:cNvSpPr>
          <p:nvPr/>
        </p:nvSpPr>
        <p:spPr bwMode="auto">
          <a:xfrm>
            <a:off x="3492500" y="4937125"/>
            <a:ext cx="2016899" cy="1200329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eaLnBrk="1" hangingPunct="1">
              <a:lnSpc>
                <a:spcPct val="100000"/>
              </a:lnSpc>
              <a:buFontTx/>
              <a:buAutoNum type="alpha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lpha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lpha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921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Ordered Lists: </a:t>
            </a:r>
            <a:r>
              <a:rPr lang="en-US" noProof="1" smtClean="0"/>
              <a:t>&lt;ol&gt;</a:t>
            </a:r>
            <a:r>
              <a:rPr lang="en-US" dirty="0" smtClean="0"/>
              <a:t> Tag</a:t>
            </a:r>
          </a:p>
        </p:txBody>
      </p:sp>
      <p:sp>
        <p:nvSpPr>
          <p:cNvPr id="92160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sz="3000" dirty="0" smtClean="0"/>
              <a:t>Create an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</a:t>
            </a:r>
            <a:r>
              <a:rPr lang="en-US" sz="3000" dirty="0" smtClean="0"/>
              <a:t>rdered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</a:t>
            </a:r>
            <a:r>
              <a:rPr lang="en-US" sz="3000" dirty="0" smtClean="0"/>
              <a:t>ist using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&lt;ol&gt;&lt;/ol&gt;</a:t>
            </a:r>
            <a:r>
              <a:rPr lang="en-US" sz="3000" dirty="0" smtClean="0"/>
              <a:t>:</a:t>
            </a:r>
            <a:endParaRPr lang="en-US" sz="3000" noProof="1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endParaRPr lang="en-US" sz="3000" noProof="1" smtClean="0">
              <a:latin typeface="Courier New" pitchFamily="49" charset="0"/>
            </a:endParaRPr>
          </a:p>
          <a:p>
            <a:pPr>
              <a:defRPr/>
            </a:pPr>
            <a:endParaRPr lang="en-US" sz="3000" dirty="0" smtClean="0">
              <a:latin typeface="Courier New" pitchFamily="49" charset="0"/>
            </a:endParaRPr>
          </a:p>
          <a:p>
            <a:pPr>
              <a:defRPr/>
            </a:pPr>
            <a:endParaRPr lang="en-US" sz="30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r>
              <a:rPr lang="en-US" sz="3000" dirty="0" smtClean="0"/>
              <a:t>Attribute values for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3000" dirty="0" smtClean="0"/>
              <a:t> are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sz="3000" dirty="0" smtClean="0"/>
              <a:t>,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3000" dirty="0" smtClean="0"/>
              <a:t>,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3000" dirty="0" smtClean="0"/>
              <a:t>,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3000" dirty="0" smtClean="0"/>
              <a:t>, or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457200" y="4041775"/>
            <a:ext cx="2016899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eaLnBrk="1" hangingPunct="1">
              <a:lnSpc>
                <a:spcPct val="100000"/>
              </a:lnSpc>
              <a:buFontTx/>
              <a:buAutoNum type="arabi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rabi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rabi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62469" name="Text Box 5"/>
          <p:cNvSpPr txBox="1">
            <a:spLocks noChangeArrowheads="1"/>
          </p:cNvSpPr>
          <p:nvPr/>
        </p:nvSpPr>
        <p:spPr bwMode="auto">
          <a:xfrm>
            <a:off x="1479550" y="5370513"/>
            <a:ext cx="2016899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eaLnBrk="1" hangingPunct="1">
              <a:lnSpc>
                <a:spcPct val="100000"/>
              </a:lnSpc>
              <a:buFontTx/>
              <a:buAutoNum type="alpha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lphaUcPeriod"/>
            </a:pPr>
            <a:r>
              <a: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lpha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62471" name="Text Box 7"/>
          <p:cNvSpPr txBox="1">
            <a:spLocks noChangeArrowheads="1"/>
          </p:cNvSpPr>
          <p:nvPr/>
        </p:nvSpPr>
        <p:spPr bwMode="auto">
          <a:xfrm>
            <a:off x="5601613" y="5297488"/>
            <a:ext cx="2170787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609600" indent="-609600" eaLnBrk="1" hangingPunct="1">
              <a:lnSpc>
                <a:spcPct val="100000"/>
              </a:lnSpc>
              <a:buFontTx/>
              <a:buAutoNum type="roman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609600" indent="-609600" eaLnBrk="1" hangingPunct="1">
              <a:lnSpc>
                <a:spcPct val="100000"/>
              </a:lnSpc>
              <a:buFontTx/>
              <a:buAutoNum type="roman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609600" indent="-609600" eaLnBrk="1" hangingPunct="1">
              <a:lnSpc>
                <a:spcPct val="100000"/>
              </a:lnSpc>
              <a:buFontTx/>
              <a:buAutoNum type="roman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62472" name="Text Box 8"/>
          <p:cNvSpPr txBox="1">
            <a:spLocks noChangeArrowheads="1"/>
          </p:cNvSpPr>
          <p:nvPr/>
        </p:nvSpPr>
        <p:spPr bwMode="auto">
          <a:xfrm>
            <a:off x="6885548" y="4114800"/>
            <a:ext cx="2055371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95300" indent="-495300" eaLnBrk="1" hangingPunct="1">
              <a:lnSpc>
                <a:spcPct val="100000"/>
              </a:lnSpc>
              <a:buFontTx/>
              <a:buAutoNum type="roman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495300" indent="-495300" eaLnBrk="1" hangingPunct="1">
              <a:lnSpc>
                <a:spcPct val="100000"/>
              </a:lnSpc>
              <a:buFontTx/>
              <a:buAutoNum type="roman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495300" indent="-495300" eaLnBrk="1" hangingPunct="1">
              <a:lnSpc>
                <a:spcPct val="100000"/>
              </a:lnSpc>
              <a:buFontTx/>
              <a:buAutoNum type="roman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921609" name="Line 9"/>
          <p:cNvSpPr>
            <a:spLocks noChangeShapeType="1"/>
          </p:cNvSpPr>
          <p:nvPr/>
        </p:nvSpPr>
        <p:spPr bwMode="auto">
          <a:xfrm flipH="1">
            <a:off x="914399" y="3859619"/>
            <a:ext cx="4465673" cy="102072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0" name="Oval 10"/>
          <p:cNvSpPr>
            <a:spLocks noChangeArrowheads="1"/>
          </p:cNvSpPr>
          <p:nvPr/>
        </p:nvSpPr>
        <p:spPr bwMode="auto">
          <a:xfrm>
            <a:off x="347332" y="4000500"/>
            <a:ext cx="539750" cy="13335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1" name="Line 11"/>
          <p:cNvSpPr>
            <a:spLocks noChangeShapeType="1"/>
          </p:cNvSpPr>
          <p:nvPr/>
        </p:nvSpPr>
        <p:spPr bwMode="auto">
          <a:xfrm flipH="1">
            <a:off x="1889089" y="3886200"/>
            <a:ext cx="3902109" cy="1519813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2" name="Oval 12"/>
          <p:cNvSpPr>
            <a:spLocks noChangeArrowheads="1"/>
          </p:cNvSpPr>
          <p:nvPr/>
        </p:nvSpPr>
        <p:spPr bwMode="auto">
          <a:xfrm>
            <a:off x="1408653" y="5294313"/>
            <a:ext cx="560823" cy="13716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3" name="Line 13"/>
          <p:cNvSpPr>
            <a:spLocks noChangeShapeType="1"/>
          </p:cNvSpPr>
          <p:nvPr/>
        </p:nvSpPr>
        <p:spPr bwMode="auto">
          <a:xfrm flipH="1">
            <a:off x="3868613" y="3859619"/>
            <a:ext cx="2351433" cy="1184654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4" name="Oval 14"/>
          <p:cNvSpPr>
            <a:spLocks noChangeArrowheads="1"/>
          </p:cNvSpPr>
          <p:nvPr/>
        </p:nvSpPr>
        <p:spPr bwMode="auto">
          <a:xfrm>
            <a:off x="3394598" y="4941906"/>
            <a:ext cx="577850" cy="127635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5" name="Line 15"/>
          <p:cNvSpPr>
            <a:spLocks noChangeShapeType="1"/>
          </p:cNvSpPr>
          <p:nvPr/>
        </p:nvSpPr>
        <p:spPr bwMode="auto">
          <a:xfrm flipH="1">
            <a:off x="5908431" y="3886200"/>
            <a:ext cx="797168" cy="1348991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6" name="Oval 16"/>
          <p:cNvSpPr>
            <a:spLocks noChangeArrowheads="1"/>
          </p:cNvSpPr>
          <p:nvPr/>
        </p:nvSpPr>
        <p:spPr bwMode="auto">
          <a:xfrm>
            <a:off x="5506496" y="5221288"/>
            <a:ext cx="639763" cy="13716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7" name="Line 17"/>
          <p:cNvSpPr>
            <a:spLocks noChangeShapeType="1"/>
          </p:cNvSpPr>
          <p:nvPr/>
        </p:nvSpPr>
        <p:spPr bwMode="auto">
          <a:xfrm flipH="1">
            <a:off x="7219507" y="3912781"/>
            <a:ext cx="244548" cy="223284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8" name="Oval 18"/>
          <p:cNvSpPr>
            <a:spLocks noChangeArrowheads="1"/>
          </p:cNvSpPr>
          <p:nvPr/>
        </p:nvSpPr>
        <p:spPr bwMode="auto">
          <a:xfrm>
            <a:off x="6781800" y="4122738"/>
            <a:ext cx="612776" cy="1260474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20" name="Rectangle 20"/>
          <p:cNvSpPr>
            <a:spLocks noChangeArrowheads="1"/>
          </p:cNvSpPr>
          <p:nvPr/>
        </p:nvSpPr>
        <p:spPr bwMode="auto">
          <a:xfrm>
            <a:off x="538163" y="1586354"/>
            <a:ext cx="8066087" cy="17664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&lt;ol type="1"&gt;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&lt;li&gt;Apple&lt;/li&gt;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&lt;li&gt;Orange&lt;/li&gt;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Grapefruit</a:t>
            </a: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&lt;/ol&gt;</a:t>
            </a:r>
            <a:endParaRPr lang="it-IT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900" dirty="0" smtClean="0"/>
              <a:t>Unordered Lists: </a:t>
            </a:r>
            <a:r>
              <a:rPr lang="en-US" sz="3900" noProof="1" smtClean="0"/>
              <a:t>&lt;</a:t>
            </a:r>
            <a:r>
              <a:rPr lang="en-US" sz="3900" dirty="0" smtClean="0"/>
              <a:t>u</a:t>
            </a:r>
            <a:r>
              <a:rPr lang="en-US" sz="3900" noProof="1" smtClean="0"/>
              <a:t>l&gt;</a:t>
            </a:r>
            <a:r>
              <a:rPr lang="en-US" sz="3900" dirty="0" smtClean="0"/>
              <a:t> Tag</a:t>
            </a:r>
          </a:p>
        </p:txBody>
      </p:sp>
      <p:sp>
        <p:nvSpPr>
          <p:cNvPr id="92365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>
              <a:lnSpc>
                <a:spcPts val="3600"/>
              </a:lnSpc>
              <a:defRPr/>
            </a:pPr>
            <a:r>
              <a:rPr lang="en-US" dirty="0" smtClean="0"/>
              <a:t>Create 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</a:t>
            </a:r>
            <a:r>
              <a:rPr lang="en-US" dirty="0" smtClean="0"/>
              <a:t>nordered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</a:t>
            </a:r>
            <a:r>
              <a:rPr lang="en-US" dirty="0" smtClean="0"/>
              <a:t>ist using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&lt;ul&gt;&lt;/ul&gt;</a:t>
            </a:r>
            <a:r>
              <a:rPr lang="en-US" dirty="0" smtClean="0"/>
              <a:t>:</a:t>
            </a:r>
            <a:endParaRPr lang="en-US" noProof="1" smtClean="0">
              <a:latin typeface="Courier New" pitchFamily="49" charset="0"/>
            </a:endParaRPr>
          </a:p>
          <a:p>
            <a:pPr>
              <a:lnSpc>
                <a:spcPts val="3600"/>
              </a:lnSpc>
              <a:defRPr/>
            </a:pPr>
            <a:endParaRPr lang="en-US" b="0" noProof="1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ts val="3600"/>
              </a:lnSpc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ts val="3600"/>
              </a:lnSpc>
              <a:defRPr/>
            </a:pPr>
            <a:endParaRPr lang="en-US" dirty="0" smtClean="0"/>
          </a:p>
          <a:p>
            <a:pPr>
              <a:lnSpc>
                <a:spcPts val="3600"/>
              </a:lnSpc>
              <a:defRPr/>
            </a:pPr>
            <a:r>
              <a:rPr lang="en-US" dirty="0" smtClean="0"/>
              <a:t>Attribute values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dirty="0" smtClean="0"/>
              <a:t> are:</a:t>
            </a:r>
          </a:p>
          <a:p>
            <a:pPr lvl="1">
              <a:lnSpc>
                <a:spcPts val="36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disc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circle</a:t>
            </a:r>
            <a:r>
              <a:rPr lang="en-US" sz="2800" dirty="0" smtClean="0"/>
              <a:t> or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square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923652" name="Line 4"/>
          <p:cNvSpPr>
            <a:spLocks noChangeShapeType="1"/>
          </p:cNvSpPr>
          <p:nvPr/>
        </p:nvSpPr>
        <p:spPr bwMode="auto">
          <a:xfrm flipH="1">
            <a:off x="782096" y="4419600"/>
            <a:ext cx="38100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3" name="Line 5"/>
          <p:cNvSpPr>
            <a:spLocks noChangeShapeType="1"/>
          </p:cNvSpPr>
          <p:nvPr/>
        </p:nvSpPr>
        <p:spPr bwMode="auto">
          <a:xfrm>
            <a:off x="4571207" y="4419600"/>
            <a:ext cx="1657097" cy="61964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4" name="Line 6"/>
          <p:cNvSpPr>
            <a:spLocks noChangeShapeType="1"/>
          </p:cNvSpPr>
          <p:nvPr/>
        </p:nvSpPr>
        <p:spPr bwMode="auto">
          <a:xfrm>
            <a:off x="2667000" y="4419600"/>
            <a:ext cx="818104" cy="6858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495" name="Text Box 7"/>
          <p:cNvSpPr txBox="1">
            <a:spLocks noChangeArrowheads="1"/>
          </p:cNvSpPr>
          <p:nvPr/>
        </p:nvSpPr>
        <p:spPr bwMode="auto">
          <a:xfrm>
            <a:off x="563544" y="4876800"/>
            <a:ext cx="16764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Apple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Orange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Pear</a:t>
            </a:r>
          </a:p>
        </p:txBody>
      </p:sp>
      <p:sp>
        <p:nvSpPr>
          <p:cNvPr id="63496" name="Text Box 8"/>
          <p:cNvSpPr txBox="1">
            <a:spLocks noChangeArrowheads="1"/>
          </p:cNvSpPr>
          <p:nvPr/>
        </p:nvSpPr>
        <p:spPr bwMode="auto">
          <a:xfrm>
            <a:off x="3485104" y="4876800"/>
            <a:ext cx="1905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o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Apple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o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Orange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o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Pear</a:t>
            </a:r>
          </a:p>
        </p:txBody>
      </p:sp>
      <p:sp>
        <p:nvSpPr>
          <p:cNvPr id="63497" name="Text Box 9"/>
          <p:cNvSpPr txBox="1">
            <a:spLocks noChangeArrowheads="1"/>
          </p:cNvSpPr>
          <p:nvPr/>
        </p:nvSpPr>
        <p:spPr bwMode="auto">
          <a:xfrm>
            <a:off x="6227763" y="4945063"/>
            <a:ext cx="1905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Apple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Orange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Pear</a:t>
            </a:r>
          </a:p>
        </p:txBody>
      </p:sp>
      <p:sp>
        <p:nvSpPr>
          <p:cNvPr id="923658" name="Oval 10"/>
          <p:cNvSpPr>
            <a:spLocks noChangeArrowheads="1"/>
          </p:cNvSpPr>
          <p:nvPr/>
        </p:nvSpPr>
        <p:spPr bwMode="auto">
          <a:xfrm>
            <a:off x="533400" y="4868863"/>
            <a:ext cx="358776" cy="1655762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9" name="Oval 11"/>
          <p:cNvSpPr>
            <a:spLocks noChangeArrowheads="1"/>
          </p:cNvSpPr>
          <p:nvPr/>
        </p:nvSpPr>
        <p:spPr bwMode="auto">
          <a:xfrm>
            <a:off x="6172200" y="4868863"/>
            <a:ext cx="447676" cy="16764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60" name="Oval 12"/>
          <p:cNvSpPr>
            <a:spLocks noChangeArrowheads="1"/>
          </p:cNvSpPr>
          <p:nvPr/>
        </p:nvSpPr>
        <p:spPr bwMode="auto">
          <a:xfrm>
            <a:off x="3449096" y="4884233"/>
            <a:ext cx="431800" cy="16002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62" name="Rectangle 14"/>
          <p:cNvSpPr>
            <a:spLocks noChangeArrowheads="1"/>
          </p:cNvSpPr>
          <p:nvPr/>
        </p:nvSpPr>
        <p:spPr bwMode="auto">
          <a:xfrm>
            <a:off x="608013" y="1524000"/>
            <a:ext cx="7926388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type="disk"&gt;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&lt;li&gt;Apple&lt;/li&gt;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&lt;li&gt;Orange&lt;/li&gt;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Grapefruit</a:t>
            </a: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  <a:endParaRPr lang="it-IT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What is a Web Page?</a:t>
            </a:r>
          </a:p>
        </p:txBody>
      </p:sp>
      <p:sp>
        <p:nvSpPr>
          <p:cNvPr id="8765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Web pages</a:t>
            </a:r>
            <a:r>
              <a:rPr lang="en-US" dirty="0" smtClean="0"/>
              <a:t> are text files containing HTML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HTML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– </a:t>
            </a:r>
            <a:r>
              <a:rPr lang="en-US" u="sn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</a:t>
            </a:r>
            <a:r>
              <a:rPr lang="en-US" dirty="0" smtClean="0"/>
              <a:t>yper </a:t>
            </a:r>
            <a:r>
              <a:rPr lang="en-US" u="sn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</a:t>
            </a:r>
            <a:r>
              <a:rPr lang="en-US" dirty="0" smtClean="0"/>
              <a:t>ext </a:t>
            </a:r>
            <a:r>
              <a:rPr lang="en-US" u="sn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 smtClean="0"/>
              <a:t>arkup </a:t>
            </a:r>
            <a:r>
              <a:rPr lang="en-US" u="sn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dirty="0" smtClean="0"/>
              <a:t>anguage</a:t>
            </a:r>
          </a:p>
          <a:p>
            <a:pPr lvl="1">
              <a:defRPr/>
            </a:pPr>
            <a:r>
              <a:rPr lang="en-US" dirty="0" smtClean="0"/>
              <a:t>A notation for describing</a:t>
            </a:r>
          </a:p>
          <a:p>
            <a:pPr lvl="2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document structure</a:t>
            </a:r>
            <a:r>
              <a:rPr lang="en-US" dirty="0" smtClean="0"/>
              <a:t> (semantic markup)</a:t>
            </a:r>
          </a:p>
          <a:p>
            <a:pPr lvl="2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formatting</a:t>
            </a:r>
            <a:r>
              <a:rPr lang="en-US" dirty="0" smtClean="0"/>
              <a:t> (presentation markup)</a:t>
            </a:r>
          </a:p>
          <a:p>
            <a:pPr lvl="1">
              <a:defRPr/>
            </a:pPr>
            <a:r>
              <a:rPr lang="en-US" dirty="0" smtClean="0"/>
              <a:t>Looks (looked?) like:</a:t>
            </a:r>
          </a:p>
          <a:p>
            <a:pPr lvl="2">
              <a:defRPr/>
            </a:pPr>
            <a:r>
              <a:rPr lang="en-US" dirty="0" smtClean="0"/>
              <a:t>A Microsoft Word document</a:t>
            </a:r>
          </a:p>
          <a:p>
            <a:pPr>
              <a:defRPr/>
            </a:pPr>
            <a:r>
              <a:rPr lang="en-US" dirty="0" smtClean="0"/>
              <a:t>The markup tags provide information about the page content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Definition lists: &lt;dl&gt; tag</a:t>
            </a:r>
            <a:endParaRPr lang="bg-BG" smtClean="0"/>
          </a:p>
        </p:txBody>
      </p:sp>
      <p:sp>
        <p:nvSpPr>
          <p:cNvPr id="1061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Create definition lists using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&lt;dl&gt;</a:t>
            </a:r>
          </a:p>
          <a:p>
            <a:pPr lvl="1">
              <a:defRPr/>
            </a:pPr>
            <a:r>
              <a:rPr lang="en-US" dirty="0" smtClean="0"/>
              <a:t>Pairs of text and associated definition; text is in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&lt;dt&gt;</a:t>
            </a:r>
            <a:r>
              <a:rPr lang="en-US" dirty="0" smtClean="0"/>
              <a:t> tag, definition in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&lt;dd&gt;</a:t>
            </a:r>
            <a:r>
              <a:rPr lang="en-US" dirty="0" smtClean="0"/>
              <a:t> tag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Renders without bullets</a:t>
            </a:r>
          </a:p>
          <a:p>
            <a:pPr lvl="1">
              <a:defRPr/>
            </a:pPr>
            <a:r>
              <a:rPr lang="en-US" dirty="0" smtClean="0"/>
              <a:t>Definition is indented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1061892" name="Rectangle 4"/>
          <p:cNvSpPr>
            <a:spLocks noChangeArrowheads="1"/>
          </p:cNvSpPr>
          <p:nvPr/>
        </p:nvSpPr>
        <p:spPr bwMode="auto">
          <a:xfrm>
            <a:off x="755650" y="2895600"/>
            <a:ext cx="7704138" cy="23062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&lt;dl&gt;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&lt;dt&gt;HTML&lt;/dt&gt;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&lt;dd&gt;A markup language …&lt;/dd&gt;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&lt;dt&gt;CSS&lt;/dt&gt;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&lt;dd&gt;Language used to …&lt;/dd&gt;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&lt;/dl&gt;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Lists – Example</a:t>
            </a:r>
            <a:endParaRPr lang="bg-BG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964612" name="Rectangle 4"/>
          <p:cNvSpPr>
            <a:spLocks noChangeArrowheads="1"/>
          </p:cNvSpPr>
          <p:nvPr/>
        </p:nvSpPr>
        <p:spPr bwMode="auto">
          <a:xfrm>
            <a:off x="538163" y="990600"/>
            <a:ext cx="8066087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&lt;ol type="1"&gt;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&lt;li&gt;Apple&lt;/li&gt;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&lt;li&gt;Orange&lt;/li&gt;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&lt;li&gt;Grapefruit&lt;/li&gt;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it-IT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type="disc"&gt;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&lt;li&gt;Apple&lt;/li&gt;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&lt;li&gt;Orange&lt;/li&gt;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&lt;li&gt;Grapefruit&lt;/li&gt;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it-IT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&lt;dt&gt;HTML&lt;/dt&gt;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&lt;dd&gt;A markup lang…&lt;/dd&gt;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&lt;/dl&gt;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6324600" y="971413"/>
            <a:ext cx="2238489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lists.html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0" y="1600200"/>
            <a:ext cx="3333750" cy="4791075"/>
          </a:xfrm>
          <a:prstGeom prst="roundRect">
            <a:avLst>
              <a:gd name="adj" fmla="val 1429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6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pPr eaLnBrk="0" hangingPunct="0">
              <a:lnSpc>
                <a:spcPts val="4000"/>
              </a:lnSpc>
              <a:defRPr/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HTML Special Characters</a:t>
            </a:r>
          </a:p>
        </p:txBody>
      </p:sp>
      <p:grpSp>
        <p:nvGrpSpPr>
          <p:cNvPr id="2" name="Group 151"/>
          <p:cNvGrpSpPr>
            <a:grpSpLocks/>
          </p:cNvGrpSpPr>
          <p:nvPr/>
        </p:nvGrpSpPr>
        <p:grpSpPr bwMode="auto">
          <a:xfrm>
            <a:off x="685800" y="1066800"/>
            <a:ext cx="7696200" cy="5334000"/>
            <a:chOff x="518" y="984"/>
            <a:chExt cx="4721" cy="2990"/>
          </a:xfrm>
        </p:grpSpPr>
        <p:sp>
          <p:nvSpPr>
            <p:cNvPr id="925700" name="Rectangle 4"/>
            <p:cNvSpPr>
              <a:spLocks noChangeArrowheads="1"/>
            </p:cNvSpPr>
            <p:nvPr/>
          </p:nvSpPr>
          <p:spPr bwMode="auto">
            <a:xfrm>
              <a:off x="4151" y="351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£</a:t>
              </a:r>
            </a:p>
          </p:txBody>
        </p:sp>
        <p:sp>
          <p:nvSpPr>
            <p:cNvPr id="925701" name="Rectangle 5"/>
            <p:cNvSpPr>
              <a:spLocks noChangeArrowheads="1"/>
            </p:cNvSpPr>
            <p:nvPr/>
          </p:nvSpPr>
          <p:spPr bwMode="auto">
            <a:xfrm>
              <a:off x="2881" y="351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&amp;pound;</a:t>
              </a:r>
            </a:p>
          </p:txBody>
        </p:sp>
        <p:sp>
          <p:nvSpPr>
            <p:cNvPr id="925702" name="Rectangle 6"/>
            <p:cNvSpPr>
              <a:spLocks noChangeArrowheads="1"/>
            </p:cNvSpPr>
            <p:nvPr/>
          </p:nvSpPr>
          <p:spPr bwMode="auto">
            <a:xfrm>
              <a:off x="518" y="351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British Pound</a:t>
              </a:r>
            </a:p>
          </p:txBody>
        </p:sp>
        <p:sp>
          <p:nvSpPr>
            <p:cNvPr id="925703" name="Rectangle 7"/>
            <p:cNvSpPr>
              <a:spLocks noChangeArrowheads="1"/>
            </p:cNvSpPr>
            <p:nvPr/>
          </p:nvSpPr>
          <p:spPr bwMode="auto">
            <a:xfrm>
              <a:off x="4151" y="3284"/>
              <a:ext cx="1088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€</a:t>
              </a:r>
            </a:p>
          </p:txBody>
        </p:sp>
        <p:sp>
          <p:nvSpPr>
            <p:cNvPr id="925704" name="Rectangle 8"/>
            <p:cNvSpPr>
              <a:spLocks noChangeArrowheads="1"/>
            </p:cNvSpPr>
            <p:nvPr/>
          </p:nvSpPr>
          <p:spPr bwMode="auto">
            <a:xfrm>
              <a:off x="2881" y="3284"/>
              <a:ext cx="1270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&amp;#8364;</a:t>
              </a:r>
            </a:p>
          </p:txBody>
        </p:sp>
        <p:sp>
          <p:nvSpPr>
            <p:cNvPr id="925705" name="Rectangle 9"/>
            <p:cNvSpPr>
              <a:spLocks noChangeArrowheads="1"/>
            </p:cNvSpPr>
            <p:nvPr/>
          </p:nvSpPr>
          <p:spPr bwMode="auto">
            <a:xfrm>
              <a:off x="518" y="3284"/>
              <a:ext cx="2363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Euro</a:t>
              </a:r>
            </a:p>
          </p:txBody>
        </p:sp>
        <p:sp>
          <p:nvSpPr>
            <p:cNvPr id="925706" name="Rectangle 10"/>
            <p:cNvSpPr>
              <a:spLocks noChangeArrowheads="1"/>
            </p:cNvSpPr>
            <p:nvPr/>
          </p:nvSpPr>
          <p:spPr bwMode="auto">
            <a:xfrm>
              <a:off x="4151" y="305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"</a:t>
              </a:r>
              <a:endParaRPr lang="en-US" sz="22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5707" name="Rectangle 11"/>
            <p:cNvSpPr>
              <a:spLocks noChangeArrowheads="1"/>
            </p:cNvSpPr>
            <p:nvPr/>
          </p:nvSpPr>
          <p:spPr bwMode="auto">
            <a:xfrm>
              <a:off x="2881" y="305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&amp;quot;</a:t>
              </a:r>
            </a:p>
          </p:txBody>
        </p:sp>
        <p:sp>
          <p:nvSpPr>
            <p:cNvPr id="925708" name="Rectangle 12"/>
            <p:cNvSpPr>
              <a:spLocks noChangeArrowheads="1"/>
            </p:cNvSpPr>
            <p:nvPr/>
          </p:nvSpPr>
          <p:spPr bwMode="auto">
            <a:xfrm>
              <a:off x="518" y="305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Quotation Mark</a:t>
              </a:r>
            </a:p>
          </p:txBody>
        </p:sp>
        <p:sp>
          <p:nvSpPr>
            <p:cNvPr id="925709" name="Rectangle 13"/>
            <p:cNvSpPr>
              <a:spLocks noChangeArrowheads="1"/>
            </p:cNvSpPr>
            <p:nvPr/>
          </p:nvSpPr>
          <p:spPr bwMode="auto">
            <a:xfrm>
              <a:off x="4151" y="374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¥</a:t>
              </a:r>
            </a:p>
          </p:txBody>
        </p:sp>
        <p:sp>
          <p:nvSpPr>
            <p:cNvPr id="925710" name="Rectangle 14"/>
            <p:cNvSpPr>
              <a:spLocks noChangeArrowheads="1"/>
            </p:cNvSpPr>
            <p:nvPr/>
          </p:nvSpPr>
          <p:spPr bwMode="auto">
            <a:xfrm>
              <a:off x="2881" y="374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&amp;yen;</a:t>
              </a:r>
            </a:p>
          </p:txBody>
        </p:sp>
        <p:sp>
          <p:nvSpPr>
            <p:cNvPr id="925711" name="Rectangle 15"/>
            <p:cNvSpPr>
              <a:spLocks noChangeArrowheads="1"/>
            </p:cNvSpPr>
            <p:nvPr/>
          </p:nvSpPr>
          <p:spPr bwMode="auto">
            <a:xfrm>
              <a:off x="518" y="374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Japanese Yen</a:t>
              </a:r>
            </a:p>
          </p:txBody>
        </p:sp>
        <p:sp>
          <p:nvSpPr>
            <p:cNvPr id="925712" name="Rectangle 16"/>
            <p:cNvSpPr>
              <a:spLocks noChangeArrowheads="1"/>
            </p:cNvSpPr>
            <p:nvPr/>
          </p:nvSpPr>
          <p:spPr bwMode="auto">
            <a:xfrm>
              <a:off x="4151" y="282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—</a:t>
              </a:r>
            </a:p>
          </p:txBody>
        </p:sp>
        <p:sp>
          <p:nvSpPr>
            <p:cNvPr id="925713" name="Rectangle 17"/>
            <p:cNvSpPr>
              <a:spLocks noChangeArrowheads="1"/>
            </p:cNvSpPr>
            <p:nvPr/>
          </p:nvSpPr>
          <p:spPr bwMode="auto">
            <a:xfrm>
              <a:off x="2881" y="282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&amp;mdash;</a:t>
              </a:r>
            </a:p>
          </p:txBody>
        </p:sp>
        <p:sp>
          <p:nvSpPr>
            <p:cNvPr id="925714" name="Rectangle 18"/>
            <p:cNvSpPr>
              <a:spLocks noChangeArrowheads="1"/>
            </p:cNvSpPr>
            <p:nvPr/>
          </p:nvSpPr>
          <p:spPr bwMode="auto">
            <a:xfrm>
              <a:off x="518" y="282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Em Dash</a:t>
              </a:r>
            </a:p>
          </p:txBody>
        </p:sp>
        <p:sp>
          <p:nvSpPr>
            <p:cNvPr id="925715" name="Rectangle 19"/>
            <p:cNvSpPr>
              <a:spLocks noChangeArrowheads="1"/>
            </p:cNvSpPr>
            <p:nvPr/>
          </p:nvSpPr>
          <p:spPr bwMode="auto">
            <a:xfrm>
              <a:off x="4151" y="259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endParaRPr lang="en-US" sz="190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</a:endParaRPr>
            </a:p>
          </p:txBody>
        </p:sp>
        <p:sp>
          <p:nvSpPr>
            <p:cNvPr id="925716" name="Rectangle 20"/>
            <p:cNvSpPr>
              <a:spLocks noChangeArrowheads="1"/>
            </p:cNvSpPr>
            <p:nvPr/>
          </p:nvSpPr>
          <p:spPr bwMode="auto">
            <a:xfrm>
              <a:off x="2881" y="259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&amp;nbsp;</a:t>
              </a:r>
            </a:p>
          </p:txBody>
        </p:sp>
        <p:sp>
          <p:nvSpPr>
            <p:cNvPr id="925717" name="Rectangle 21"/>
            <p:cNvSpPr>
              <a:spLocks noChangeArrowheads="1"/>
            </p:cNvSpPr>
            <p:nvPr/>
          </p:nvSpPr>
          <p:spPr bwMode="auto">
            <a:xfrm>
              <a:off x="518" y="259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Non-breaking Space</a:t>
              </a:r>
            </a:p>
          </p:txBody>
        </p:sp>
        <p:sp>
          <p:nvSpPr>
            <p:cNvPr id="925718" name="Rectangle 22"/>
            <p:cNvSpPr>
              <a:spLocks noChangeArrowheads="1"/>
            </p:cNvSpPr>
            <p:nvPr/>
          </p:nvSpPr>
          <p:spPr bwMode="auto">
            <a:xfrm>
              <a:off x="4151" y="2364"/>
              <a:ext cx="1088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</a:t>
              </a:r>
            </a:p>
          </p:txBody>
        </p:sp>
        <p:sp>
          <p:nvSpPr>
            <p:cNvPr id="925719" name="Rectangle 23"/>
            <p:cNvSpPr>
              <a:spLocks noChangeArrowheads="1"/>
            </p:cNvSpPr>
            <p:nvPr/>
          </p:nvSpPr>
          <p:spPr bwMode="auto">
            <a:xfrm>
              <a:off x="2881" y="2364"/>
              <a:ext cx="1270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&amp;amp;</a:t>
              </a:r>
            </a:p>
          </p:txBody>
        </p:sp>
        <p:sp>
          <p:nvSpPr>
            <p:cNvPr id="925720" name="Rectangle 24"/>
            <p:cNvSpPr>
              <a:spLocks noChangeArrowheads="1"/>
            </p:cNvSpPr>
            <p:nvPr/>
          </p:nvSpPr>
          <p:spPr bwMode="auto">
            <a:xfrm>
              <a:off x="518" y="2364"/>
              <a:ext cx="2363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Ampersand</a:t>
              </a:r>
            </a:p>
          </p:txBody>
        </p:sp>
        <p:sp>
          <p:nvSpPr>
            <p:cNvPr id="925721" name="Rectangle 25"/>
            <p:cNvSpPr>
              <a:spLocks noChangeArrowheads="1"/>
            </p:cNvSpPr>
            <p:nvPr/>
          </p:nvSpPr>
          <p:spPr bwMode="auto">
            <a:xfrm>
              <a:off x="4151" y="213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&gt;</a:t>
              </a:r>
            </a:p>
          </p:txBody>
        </p:sp>
        <p:sp>
          <p:nvSpPr>
            <p:cNvPr id="925722" name="Rectangle 26"/>
            <p:cNvSpPr>
              <a:spLocks noChangeArrowheads="1"/>
            </p:cNvSpPr>
            <p:nvPr/>
          </p:nvSpPr>
          <p:spPr bwMode="auto">
            <a:xfrm>
              <a:off x="2881" y="213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&amp;gt;</a:t>
              </a:r>
            </a:p>
          </p:txBody>
        </p:sp>
        <p:sp>
          <p:nvSpPr>
            <p:cNvPr id="925723" name="Rectangle 27"/>
            <p:cNvSpPr>
              <a:spLocks noChangeArrowheads="1"/>
            </p:cNvSpPr>
            <p:nvPr/>
          </p:nvSpPr>
          <p:spPr bwMode="auto">
            <a:xfrm>
              <a:off x="518" y="213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Greater Than</a:t>
              </a:r>
            </a:p>
          </p:txBody>
        </p:sp>
        <p:sp>
          <p:nvSpPr>
            <p:cNvPr id="925724" name="Rectangle 28"/>
            <p:cNvSpPr>
              <a:spLocks noChangeArrowheads="1"/>
            </p:cNvSpPr>
            <p:nvPr/>
          </p:nvSpPr>
          <p:spPr bwMode="auto">
            <a:xfrm>
              <a:off x="4151" y="190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&lt;</a:t>
              </a:r>
            </a:p>
          </p:txBody>
        </p:sp>
        <p:sp>
          <p:nvSpPr>
            <p:cNvPr id="925725" name="Rectangle 29"/>
            <p:cNvSpPr>
              <a:spLocks noChangeArrowheads="1"/>
            </p:cNvSpPr>
            <p:nvPr/>
          </p:nvSpPr>
          <p:spPr bwMode="auto">
            <a:xfrm>
              <a:off x="2881" y="190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&amp;lt;</a:t>
              </a:r>
            </a:p>
          </p:txBody>
        </p:sp>
        <p:sp>
          <p:nvSpPr>
            <p:cNvPr id="925726" name="Rectangle 30"/>
            <p:cNvSpPr>
              <a:spLocks noChangeArrowheads="1"/>
            </p:cNvSpPr>
            <p:nvPr/>
          </p:nvSpPr>
          <p:spPr bwMode="auto">
            <a:xfrm>
              <a:off x="518" y="190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Less Than</a:t>
              </a:r>
            </a:p>
          </p:txBody>
        </p:sp>
        <p:sp>
          <p:nvSpPr>
            <p:cNvPr id="925727" name="Rectangle 31"/>
            <p:cNvSpPr>
              <a:spLocks noChangeArrowheads="1"/>
            </p:cNvSpPr>
            <p:nvPr/>
          </p:nvSpPr>
          <p:spPr bwMode="auto">
            <a:xfrm>
              <a:off x="4151" y="167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™</a:t>
              </a:r>
            </a:p>
          </p:txBody>
        </p:sp>
        <p:sp>
          <p:nvSpPr>
            <p:cNvPr id="925728" name="Rectangle 32"/>
            <p:cNvSpPr>
              <a:spLocks noChangeArrowheads="1"/>
            </p:cNvSpPr>
            <p:nvPr/>
          </p:nvSpPr>
          <p:spPr bwMode="auto">
            <a:xfrm>
              <a:off x="2881" y="167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&amp;trade;</a:t>
              </a:r>
            </a:p>
          </p:txBody>
        </p:sp>
        <p:sp>
          <p:nvSpPr>
            <p:cNvPr id="925729" name="Rectangle 33"/>
            <p:cNvSpPr>
              <a:spLocks noChangeArrowheads="1"/>
            </p:cNvSpPr>
            <p:nvPr/>
          </p:nvSpPr>
          <p:spPr bwMode="auto">
            <a:xfrm>
              <a:off x="518" y="167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Trademark Sign</a:t>
              </a:r>
            </a:p>
          </p:txBody>
        </p:sp>
        <p:sp>
          <p:nvSpPr>
            <p:cNvPr id="925730" name="Rectangle 34"/>
            <p:cNvSpPr>
              <a:spLocks noChangeArrowheads="1"/>
            </p:cNvSpPr>
            <p:nvPr/>
          </p:nvSpPr>
          <p:spPr bwMode="auto">
            <a:xfrm>
              <a:off x="4151" y="1444"/>
              <a:ext cx="1088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®</a:t>
              </a:r>
            </a:p>
          </p:txBody>
        </p:sp>
        <p:sp>
          <p:nvSpPr>
            <p:cNvPr id="925731" name="Rectangle 35"/>
            <p:cNvSpPr>
              <a:spLocks noChangeArrowheads="1"/>
            </p:cNvSpPr>
            <p:nvPr/>
          </p:nvSpPr>
          <p:spPr bwMode="auto">
            <a:xfrm>
              <a:off x="2881" y="1444"/>
              <a:ext cx="1270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&amp;reg;</a:t>
              </a:r>
            </a:p>
          </p:txBody>
        </p:sp>
        <p:sp>
          <p:nvSpPr>
            <p:cNvPr id="925732" name="Rectangle 36"/>
            <p:cNvSpPr>
              <a:spLocks noChangeArrowheads="1"/>
            </p:cNvSpPr>
            <p:nvPr/>
          </p:nvSpPr>
          <p:spPr bwMode="auto">
            <a:xfrm>
              <a:off x="518" y="1444"/>
              <a:ext cx="2363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Registered Trademark Sign</a:t>
              </a:r>
            </a:p>
          </p:txBody>
        </p:sp>
        <p:sp>
          <p:nvSpPr>
            <p:cNvPr id="925733" name="Rectangle 37"/>
            <p:cNvSpPr>
              <a:spLocks noChangeArrowheads="1"/>
            </p:cNvSpPr>
            <p:nvPr/>
          </p:nvSpPr>
          <p:spPr bwMode="auto">
            <a:xfrm>
              <a:off x="4151" y="121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©</a:t>
              </a:r>
            </a:p>
          </p:txBody>
        </p:sp>
        <p:sp>
          <p:nvSpPr>
            <p:cNvPr id="925734" name="Rectangle 38"/>
            <p:cNvSpPr>
              <a:spLocks noChangeArrowheads="1"/>
            </p:cNvSpPr>
            <p:nvPr/>
          </p:nvSpPr>
          <p:spPr bwMode="auto">
            <a:xfrm>
              <a:off x="2881" y="121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&amp;copy;</a:t>
              </a:r>
            </a:p>
          </p:txBody>
        </p:sp>
        <p:sp>
          <p:nvSpPr>
            <p:cNvPr id="925735" name="Rectangle 39"/>
            <p:cNvSpPr>
              <a:spLocks noChangeArrowheads="1"/>
            </p:cNvSpPr>
            <p:nvPr/>
          </p:nvSpPr>
          <p:spPr bwMode="auto">
            <a:xfrm>
              <a:off x="518" y="121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Copyright Sign</a:t>
              </a:r>
            </a:p>
          </p:txBody>
        </p:sp>
        <p:sp>
          <p:nvSpPr>
            <p:cNvPr id="925736" name="Rectangle 40"/>
            <p:cNvSpPr>
              <a:spLocks noChangeArrowheads="1"/>
            </p:cNvSpPr>
            <p:nvPr/>
          </p:nvSpPr>
          <p:spPr bwMode="auto">
            <a:xfrm>
              <a:off x="4151" y="984"/>
              <a:ext cx="1088" cy="230"/>
            </a:xfrm>
            <a:prstGeom prst="rect">
              <a:avLst/>
            </a:prstGeom>
            <a:solidFill>
              <a:schemeClr val="accent5">
                <a:lumMod val="75000"/>
                <a:alpha val="50000"/>
              </a:schemeClr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Symbol</a:t>
              </a:r>
            </a:p>
          </p:txBody>
        </p:sp>
        <p:sp>
          <p:nvSpPr>
            <p:cNvPr id="925737" name="Rectangle 41"/>
            <p:cNvSpPr>
              <a:spLocks noChangeArrowheads="1"/>
            </p:cNvSpPr>
            <p:nvPr/>
          </p:nvSpPr>
          <p:spPr bwMode="auto">
            <a:xfrm>
              <a:off x="2881" y="984"/>
              <a:ext cx="1270" cy="230"/>
            </a:xfrm>
            <a:prstGeom prst="rect">
              <a:avLst/>
            </a:prstGeom>
            <a:solidFill>
              <a:schemeClr val="accent5">
                <a:lumMod val="75000"/>
                <a:alpha val="50000"/>
              </a:schemeClr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HTML Entity</a:t>
              </a:r>
            </a:p>
          </p:txBody>
        </p:sp>
        <p:sp>
          <p:nvSpPr>
            <p:cNvPr id="925738" name="Rectangle 42"/>
            <p:cNvSpPr>
              <a:spLocks noChangeArrowheads="1"/>
            </p:cNvSpPr>
            <p:nvPr/>
          </p:nvSpPr>
          <p:spPr bwMode="auto">
            <a:xfrm>
              <a:off x="518" y="984"/>
              <a:ext cx="2363" cy="230"/>
            </a:xfrm>
            <a:prstGeom prst="rect">
              <a:avLst/>
            </a:prstGeom>
            <a:solidFill>
              <a:schemeClr val="accent5">
                <a:lumMod val="75000"/>
                <a:alpha val="50000"/>
              </a:schemeClr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Symbol Name</a:t>
              </a:r>
            </a:p>
          </p:txBody>
        </p:sp>
        <p:sp>
          <p:nvSpPr>
            <p:cNvPr id="925739" name="Line 43"/>
            <p:cNvSpPr>
              <a:spLocks noChangeShapeType="1"/>
            </p:cNvSpPr>
            <p:nvPr/>
          </p:nvSpPr>
          <p:spPr bwMode="auto">
            <a:xfrm>
              <a:off x="518" y="984"/>
              <a:ext cx="4721" cy="0"/>
            </a:xfrm>
            <a:prstGeom prst="line">
              <a:avLst/>
            </a:prstGeom>
            <a:noFill/>
            <a:ln w="25400" cap="sq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40" name="Line 44"/>
            <p:cNvSpPr>
              <a:spLocks noChangeShapeType="1"/>
            </p:cNvSpPr>
            <p:nvPr/>
          </p:nvSpPr>
          <p:spPr bwMode="auto">
            <a:xfrm>
              <a:off x="518" y="3974"/>
              <a:ext cx="4721" cy="0"/>
            </a:xfrm>
            <a:prstGeom prst="line">
              <a:avLst/>
            </a:prstGeom>
            <a:noFill/>
            <a:ln w="25400" cap="sq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41" name="Line 45"/>
            <p:cNvSpPr>
              <a:spLocks noChangeShapeType="1"/>
            </p:cNvSpPr>
            <p:nvPr/>
          </p:nvSpPr>
          <p:spPr bwMode="auto">
            <a:xfrm>
              <a:off x="518" y="984"/>
              <a:ext cx="0" cy="2990"/>
            </a:xfrm>
            <a:prstGeom prst="line">
              <a:avLst/>
            </a:prstGeom>
            <a:noFill/>
            <a:ln w="25400" cap="sq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42" name="Line 46"/>
            <p:cNvSpPr>
              <a:spLocks noChangeShapeType="1"/>
            </p:cNvSpPr>
            <p:nvPr/>
          </p:nvSpPr>
          <p:spPr bwMode="auto">
            <a:xfrm>
              <a:off x="5239" y="984"/>
              <a:ext cx="0" cy="2990"/>
            </a:xfrm>
            <a:prstGeom prst="line">
              <a:avLst/>
            </a:prstGeom>
            <a:noFill/>
            <a:ln w="25400" cap="sq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63" name="Line 67"/>
            <p:cNvSpPr>
              <a:spLocks noChangeShapeType="1"/>
            </p:cNvSpPr>
            <p:nvPr/>
          </p:nvSpPr>
          <p:spPr bwMode="auto">
            <a:xfrm>
              <a:off x="2881" y="984"/>
              <a:ext cx="0" cy="299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64" name="Line 68"/>
            <p:cNvSpPr>
              <a:spLocks noChangeShapeType="1"/>
            </p:cNvSpPr>
            <p:nvPr/>
          </p:nvSpPr>
          <p:spPr bwMode="auto">
            <a:xfrm>
              <a:off x="4151" y="984"/>
              <a:ext cx="0" cy="299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65" name="Line 69"/>
            <p:cNvSpPr>
              <a:spLocks noChangeShapeType="1"/>
            </p:cNvSpPr>
            <p:nvPr/>
          </p:nvSpPr>
          <p:spPr bwMode="auto">
            <a:xfrm>
              <a:off x="518" y="121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70" name="Line 74"/>
            <p:cNvSpPr>
              <a:spLocks noChangeShapeType="1"/>
            </p:cNvSpPr>
            <p:nvPr/>
          </p:nvSpPr>
          <p:spPr bwMode="auto">
            <a:xfrm>
              <a:off x="518" y="144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75" name="Line 79"/>
            <p:cNvSpPr>
              <a:spLocks noChangeShapeType="1"/>
            </p:cNvSpPr>
            <p:nvPr/>
          </p:nvSpPr>
          <p:spPr bwMode="auto">
            <a:xfrm>
              <a:off x="518" y="167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80" name="Line 84"/>
            <p:cNvSpPr>
              <a:spLocks noChangeShapeType="1"/>
            </p:cNvSpPr>
            <p:nvPr/>
          </p:nvSpPr>
          <p:spPr bwMode="auto">
            <a:xfrm>
              <a:off x="518" y="190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85" name="Line 89"/>
            <p:cNvSpPr>
              <a:spLocks noChangeShapeType="1"/>
            </p:cNvSpPr>
            <p:nvPr/>
          </p:nvSpPr>
          <p:spPr bwMode="auto">
            <a:xfrm>
              <a:off x="518" y="213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90" name="Line 94"/>
            <p:cNvSpPr>
              <a:spLocks noChangeShapeType="1"/>
            </p:cNvSpPr>
            <p:nvPr/>
          </p:nvSpPr>
          <p:spPr bwMode="auto">
            <a:xfrm>
              <a:off x="518" y="236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95" name="Line 99"/>
            <p:cNvSpPr>
              <a:spLocks noChangeShapeType="1"/>
            </p:cNvSpPr>
            <p:nvPr/>
          </p:nvSpPr>
          <p:spPr bwMode="auto">
            <a:xfrm>
              <a:off x="518" y="259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5800" name="Line 104"/>
            <p:cNvSpPr>
              <a:spLocks noChangeShapeType="1"/>
            </p:cNvSpPr>
            <p:nvPr/>
          </p:nvSpPr>
          <p:spPr bwMode="auto">
            <a:xfrm>
              <a:off x="518" y="282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5805" name="Line 109"/>
            <p:cNvSpPr>
              <a:spLocks noChangeShapeType="1"/>
            </p:cNvSpPr>
            <p:nvPr/>
          </p:nvSpPr>
          <p:spPr bwMode="auto">
            <a:xfrm>
              <a:off x="518" y="305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812" name="Line 116"/>
            <p:cNvSpPr>
              <a:spLocks noChangeShapeType="1"/>
            </p:cNvSpPr>
            <p:nvPr/>
          </p:nvSpPr>
          <p:spPr bwMode="auto">
            <a:xfrm>
              <a:off x="518" y="328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819" name="Line 123"/>
            <p:cNvSpPr>
              <a:spLocks noChangeShapeType="1"/>
            </p:cNvSpPr>
            <p:nvPr/>
          </p:nvSpPr>
          <p:spPr bwMode="auto">
            <a:xfrm>
              <a:off x="518" y="351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826" name="Line 130"/>
            <p:cNvSpPr>
              <a:spLocks noChangeShapeType="1"/>
            </p:cNvSpPr>
            <p:nvPr/>
          </p:nvSpPr>
          <p:spPr bwMode="auto">
            <a:xfrm>
              <a:off x="518" y="374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1" name="Slide Number Placeholder 3"/>
          <p:cNvSpPr txBox="1">
            <a:spLocks/>
          </p:cNvSpPr>
          <p:nvPr/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58452FF4-89E3-4D1B-9927-2DBDC00E58D7}" type="slidenum">
              <a:rPr lang="en-US" sz="1100"/>
              <a:pPr lvl="0">
                <a:defRPr/>
              </a:pPr>
              <a:t>52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EBFFC2"/>
              </a:solidFill>
              <a:effectLst/>
              <a:uLnTx/>
              <a:uFillTx/>
              <a:latin typeface="Corbe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Special Characters – Example</a:t>
            </a:r>
            <a:endParaRPr lang="bg-BG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1015811" name="Rectangle 3"/>
          <p:cNvSpPr>
            <a:spLocks noChangeArrowheads="1"/>
          </p:cNvSpPr>
          <p:nvPr/>
        </p:nvSpPr>
        <p:spPr bwMode="auto">
          <a:xfrm>
            <a:off x="608014" y="1153954"/>
            <a:ext cx="7926386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p&gt;[&amp;gt;&amp;gt;&amp;nbsp;&amp;nbsp;Welcome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&amp;nbsp;&amp;nbsp;&amp;lt;&amp;lt;]&lt;/p&gt;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&lt;p&gt;&amp;#9658;I have following cards: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A&amp;#9827;, K&amp;#9830; and 9&amp;#9829;.&lt;/p&gt;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&lt;p&gt;&amp;#9658;I prefer hard rock &amp;#9835;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music &amp;#9835;&lt;/p&gt;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&gt;&amp;copy;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2006 by Svetlin Nakov &amp;amp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his team&lt;/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&lt;p&gt;Telerik Academy™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52911" y="106680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special-chars.html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Special Chars – Example (2)</a:t>
            </a:r>
            <a:endParaRPr lang="bg-BG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1015811" name="Rectangle 3"/>
          <p:cNvSpPr>
            <a:spLocks noChangeArrowheads="1"/>
          </p:cNvSpPr>
          <p:nvPr/>
        </p:nvSpPr>
        <p:spPr bwMode="auto">
          <a:xfrm>
            <a:off x="608014" y="1153954"/>
            <a:ext cx="7926386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&lt;p&gt;[&amp;gt;&amp;gt;&amp;nbsp;&amp;nbsp;Welcome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&amp;nbsp;&amp;nbsp;&amp;lt;&amp;lt;]&lt;/p&gt;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&lt;p&gt;&amp;#9658;I have following cards: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A&amp;#9827;, K&amp;#9830; and 9&amp;#9829;.&lt;/p&gt;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&lt;p&gt;&amp;#9658;I prefer hard rock &amp;#9835;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music &amp;#9835;&lt;/p&gt;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&lt;p&gt;&amp;copy; 2006 by Svetlin Nakov &amp;amp; his team&lt;/p&gt;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&lt;p&gt;Telerik Academy™&lt;/p&gt;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52911" y="106680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special-chars.html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623" y="1828800"/>
            <a:ext cx="6501355" cy="4343400"/>
          </a:xfrm>
          <a:prstGeom prst="roundRect">
            <a:avLst>
              <a:gd name="adj" fmla="val 2404"/>
            </a:avLst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7200" y="4495802"/>
            <a:ext cx="8229600" cy="1447798"/>
          </a:xfrm>
        </p:spPr>
        <p:txBody>
          <a:bodyPr/>
          <a:lstStyle/>
          <a:p>
            <a:r>
              <a:rPr lang="en-US" dirty="0" smtClean="0"/>
              <a:t>Using </a:t>
            </a:r>
            <a:r>
              <a:rPr lang="en-US" dirty="0" smtClean="0">
                <a:latin typeface="Consolas" pitchFamily="49" charset="0"/>
              </a:rPr>
              <a:t>&lt;DIV&gt;</a:t>
            </a:r>
            <a:r>
              <a:rPr lang="en-US" dirty="0" smtClean="0"/>
              <a:t> and </a:t>
            </a:r>
            <a:r>
              <a:rPr lang="en-US" dirty="0" smtClean="0">
                <a:latin typeface="Consolas" pitchFamily="49" charset="0"/>
              </a:rPr>
              <a:t>&lt;SPAN&gt;</a:t>
            </a:r>
            <a:r>
              <a:rPr lang="en-US" dirty="0" smtClean="0"/>
              <a:t> Block and Inline Elements</a:t>
            </a:r>
            <a:endParaRPr lang="bg-BG" dirty="0"/>
          </a:p>
        </p:txBody>
      </p:sp>
      <p:pic>
        <p:nvPicPr>
          <p:cNvPr id="13314" name="Picture 2" descr="http://www.instantshift.com/wp-content/uploads/2009/11/cssbm-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08321">
            <a:off x="4773825" y="1210905"/>
            <a:ext cx="3657600" cy="2585498"/>
          </a:xfrm>
          <a:prstGeom prst="roundRect">
            <a:avLst>
              <a:gd name="adj" fmla="val 12629"/>
            </a:avLst>
          </a:prstGeom>
          <a:ln>
            <a:noFill/>
          </a:ln>
          <a:effectLst>
            <a:softEdge rad="112500"/>
          </a:effectLst>
        </p:spPr>
      </p:pic>
      <p:pic>
        <p:nvPicPr>
          <p:cNvPr id="14338" name="Picture 2" descr="http://i.expression.microsoft.com/dd326790.PixieMill03_09(en-us,MSDN.10)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8508">
            <a:off x="699797" y="1212846"/>
            <a:ext cx="3532943" cy="2625398"/>
          </a:xfrm>
          <a:prstGeom prst="roundRect">
            <a:avLst>
              <a:gd name="adj" fmla="val 12629"/>
            </a:avLst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Block and Inline Elements</a:t>
            </a:r>
            <a:endParaRPr lang="bg-BG" dirty="0" smtClean="0"/>
          </a:p>
        </p:txBody>
      </p:sp>
      <p:sp>
        <p:nvSpPr>
          <p:cNvPr id="1062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Block elements </a:t>
            </a:r>
            <a:r>
              <a:rPr lang="en-US" dirty="0" smtClean="0"/>
              <a:t>add a line break before and after them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&lt;div&gt;</a:t>
            </a:r>
            <a:r>
              <a:rPr lang="en-US" dirty="0" smtClean="0"/>
              <a:t> is a block element</a:t>
            </a:r>
          </a:p>
          <a:p>
            <a:pPr lvl="1">
              <a:defRPr/>
            </a:pPr>
            <a:r>
              <a:rPr lang="en-US" dirty="0" smtClean="0"/>
              <a:t>Other block elements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&lt;table&gt;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&lt;hr&gt;</a:t>
            </a:r>
            <a:r>
              <a:rPr lang="en-US" dirty="0" smtClean="0"/>
              <a:t>, headings, lists,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dirty="0" smtClean="0"/>
              <a:t> and etc.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Inline elements </a:t>
            </a:r>
            <a:r>
              <a:rPr lang="en-US" dirty="0" smtClean="0"/>
              <a:t>don’t break the text before and after them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&lt;span&gt;</a:t>
            </a:r>
            <a:r>
              <a:rPr lang="en-US" dirty="0" smtClean="0"/>
              <a:t> is an inline element</a:t>
            </a:r>
          </a:p>
          <a:p>
            <a:pPr lvl="1">
              <a:defRPr/>
            </a:pPr>
            <a:r>
              <a:rPr lang="en-US" dirty="0" smtClean="0"/>
              <a:t>Most HTML elements are inline, 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&lt;a&gt;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&lt;div&gt; Tag</a:t>
            </a:r>
          </a:p>
        </p:txBody>
      </p:sp>
      <p:sp>
        <p:nvSpPr>
          <p:cNvPr id="944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300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&lt;div&gt;</a:t>
            </a:r>
            <a:r>
              <a:rPr lang="en-US" dirty="0" smtClean="0"/>
              <a:t> creates logical divisions within a page</a:t>
            </a:r>
          </a:p>
          <a:p>
            <a:pPr>
              <a:spcBef>
                <a:spcPct val="30000"/>
              </a:spcBef>
              <a:defRPr/>
            </a:pPr>
            <a:r>
              <a:rPr lang="en-US" dirty="0" smtClean="0"/>
              <a:t>Block style element</a:t>
            </a:r>
          </a:p>
          <a:p>
            <a:pPr>
              <a:spcBef>
                <a:spcPct val="30000"/>
              </a:spcBef>
              <a:defRPr/>
            </a:pPr>
            <a:r>
              <a:rPr lang="en-US" dirty="0" smtClean="0"/>
              <a:t>Used with CSS</a:t>
            </a:r>
          </a:p>
          <a:p>
            <a:pPr>
              <a:spcBef>
                <a:spcPct val="30000"/>
              </a:spcBef>
              <a:defRPr/>
            </a:pPr>
            <a:r>
              <a:rPr lang="en-US" dirty="0" smtClean="0"/>
              <a:t>Example: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944132" name="Rectangle 4"/>
          <p:cNvSpPr>
            <a:spLocks noChangeArrowheads="1"/>
          </p:cNvSpPr>
          <p:nvPr/>
        </p:nvSpPr>
        <p:spPr bwMode="auto">
          <a:xfrm>
            <a:off x="612775" y="4800600"/>
            <a:ext cx="7847013" cy="16004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font-size:24px;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color:red"&gt;DIV example&lt;/div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one is &lt;span style="color:red; font-weight:bold"&gt;only a test&lt;/span&gt;.&lt;/p&gt;</a:t>
            </a:r>
          </a:p>
        </p:txBody>
      </p:sp>
      <p:pic>
        <p:nvPicPr>
          <p:cNvPr id="73734" name="Picture 6" descr="div-and-spa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739" y="1882775"/>
            <a:ext cx="4251325" cy="262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580911" y="419100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div-and-span.html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&lt;span&gt; Tag</a:t>
            </a:r>
          </a:p>
        </p:txBody>
      </p:sp>
      <p:sp>
        <p:nvSpPr>
          <p:cNvPr id="946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Inline style element</a:t>
            </a:r>
          </a:p>
          <a:p>
            <a:pPr>
              <a:defRPr/>
            </a:pPr>
            <a:r>
              <a:rPr lang="en-US" dirty="0" smtClean="0"/>
              <a:t>Useful for modifying a specific portion of text </a:t>
            </a:r>
          </a:p>
          <a:p>
            <a:pPr lvl="1">
              <a:defRPr/>
            </a:pPr>
            <a:r>
              <a:rPr lang="en-US" dirty="0" smtClean="0"/>
              <a:t>Don't create a separate area			 (paragraph) in the document</a:t>
            </a:r>
          </a:p>
          <a:p>
            <a:pPr>
              <a:defRPr/>
            </a:pPr>
            <a:r>
              <a:rPr lang="en-US" dirty="0" smtClean="0"/>
              <a:t>Very useful with CSS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946180" name="Rectangle 4"/>
          <p:cNvSpPr>
            <a:spLocks noChangeArrowheads="1"/>
          </p:cNvSpPr>
          <p:nvPr/>
        </p:nvSpPr>
        <p:spPr bwMode="auto">
          <a:xfrm>
            <a:off x="466725" y="4800362"/>
            <a:ext cx="8208963" cy="16004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one is &lt;span style="color:red; font-weight:bold"&gt;only a test&lt;/span&gt;.&lt;/p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p&gt;This one is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another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 style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="font-size:32px;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font-weight:bold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"&gt;TEST&lt;/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span&gt;.&lt;/p&gt;</a:t>
            </a:r>
          </a:p>
        </p:txBody>
      </p:sp>
      <p:pic>
        <p:nvPicPr>
          <p:cNvPr id="75782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814" y="2362200"/>
            <a:ext cx="2621170" cy="2383660"/>
          </a:xfrm>
          <a:prstGeom prst="roundRect">
            <a:avLst>
              <a:gd name="adj" fmla="val 428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LeftFacing"/>
            <a:lightRig rig="threePt" dir="t"/>
          </a:scene3d>
        </p:spPr>
      </p:pic>
      <p:sp>
        <p:nvSpPr>
          <p:cNvPr id="7" name="Rectangle 6"/>
          <p:cNvSpPr/>
          <p:nvPr/>
        </p:nvSpPr>
        <p:spPr>
          <a:xfrm>
            <a:off x="381000" y="419100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span.html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124200" y="3429000"/>
            <a:ext cx="4876800" cy="685800"/>
          </a:xfrm>
        </p:spPr>
        <p:txBody>
          <a:bodyPr/>
          <a:lstStyle/>
          <a:p>
            <a:r>
              <a:rPr lang="en-US" dirty="0" smtClean="0"/>
              <a:t>HTML Tables</a:t>
            </a:r>
            <a:endParaRPr lang="en-US" dirty="0"/>
          </a:p>
        </p:txBody>
      </p:sp>
      <p:pic>
        <p:nvPicPr>
          <p:cNvPr id="57346" name="Picture 2" descr="http://webscripts.softpedia.com/screenshots/Javascript-for-sorting-HTML-tables-21109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2600" y="1143000"/>
            <a:ext cx="5538154" cy="1184512"/>
          </a:xfrm>
          <a:prstGeom prst="roundRect">
            <a:avLst>
              <a:gd name="adj" fmla="val 627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Left"/>
            <a:lightRig rig="threePt" dir="t"/>
          </a:scene3d>
        </p:spPr>
      </p:pic>
      <p:pic>
        <p:nvPicPr>
          <p:cNvPr id="57348" name="Picture 4" descr="http://www.create-a-website-adviser.com/images/htmltable1code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445291">
            <a:off x="737435" y="2866099"/>
            <a:ext cx="2167800" cy="33813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 descr="http://puna.net.nz/archives/Design/css-tables_files/c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7001">
            <a:off x="5216420" y="4908247"/>
            <a:ext cx="3200400" cy="1330934"/>
          </a:xfrm>
          <a:prstGeom prst="roundRect">
            <a:avLst>
              <a:gd name="adj" fmla="val 187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544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Creating HTML Pages</a:t>
            </a:r>
          </a:p>
        </p:txBody>
      </p:sp>
      <p:sp>
        <p:nvSpPr>
          <p:cNvPr id="87859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95000"/>
              </a:lnSpc>
              <a:defRPr/>
            </a:pPr>
            <a:r>
              <a:rPr lang="en-US" dirty="0" smtClean="0"/>
              <a:t>An HTML file must have 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.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htm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.html</a:t>
            </a:r>
            <a:r>
              <a:rPr lang="en-US" dirty="0" smtClean="0"/>
              <a:t> file extension</a:t>
            </a:r>
          </a:p>
          <a:p>
            <a:pPr>
              <a:lnSpc>
                <a:spcPct val="95000"/>
              </a:lnSpc>
              <a:defRPr/>
            </a:pPr>
            <a:r>
              <a:rPr lang="en-US" dirty="0" smtClean="0"/>
              <a:t>HTML files can be created with text editors:</a:t>
            </a:r>
          </a:p>
          <a:p>
            <a:pPr lvl="1">
              <a:lnSpc>
                <a:spcPct val="95000"/>
              </a:lnSpc>
              <a:defRPr/>
            </a:pPr>
            <a:r>
              <a:rPr lang="en-US" noProof="1" smtClean="0"/>
              <a:t>NotePad, NotePad ++, PSPad</a:t>
            </a:r>
          </a:p>
          <a:p>
            <a:pPr>
              <a:lnSpc>
                <a:spcPct val="95000"/>
              </a:lnSpc>
              <a:defRPr/>
            </a:pPr>
            <a:r>
              <a:rPr lang="en-US" dirty="0" smtClean="0"/>
              <a:t>Or HTML editors (WYSIWYG Editors):</a:t>
            </a:r>
          </a:p>
          <a:p>
            <a:pPr lvl="1">
              <a:lnSpc>
                <a:spcPct val="95000"/>
              </a:lnSpc>
              <a:defRPr/>
            </a:pPr>
            <a:r>
              <a:rPr lang="en-US" dirty="0" smtClean="0"/>
              <a:t>Microsoft FrontPage</a:t>
            </a:r>
          </a:p>
          <a:p>
            <a:pPr lvl="1">
              <a:lnSpc>
                <a:spcPct val="95000"/>
              </a:lnSpc>
              <a:defRPr/>
            </a:pPr>
            <a:r>
              <a:rPr lang="en-US" dirty="0" smtClean="0"/>
              <a:t>Macromedia Dreamweaver</a:t>
            </a:r>
          </a:p>
          <a:p>
            <a:pPr lvl="1">
              <a:lnSpc>
                <a:spcPct val="95000"/>
              </a:lnSpc>
              <a:defRPr/>
            </a:pPr>
            <a:r>
              <a:rPr lang="en-US" dirty="0" smtClean="0"/>
              <a:t>Netscape Composer</a:t>
            </a:r>
          </a:p>
          <a:p>
            <a:pPr lvl="1">
              <a:lnSpc>
                <a:spcPct val="95000"/>
              </a:lnSpc>
              <a:defRPr/>
            </a:pPr>
            <a:r>
              <a:rPr lang="en-US" dirty="0" smtClean="0"/>
              <a:t>Microsoft Word</a:t>
            </a:r>
          </a:p>
          <a:p>
            <a:pPr lvl="1">
              <a:lnSpc>
                <a:spcPct val="95000"/>
              </a:lnSpc>
              <a:defRPr/>
            </a:pPr>
            <a:r>
              <a:rPr lang="en-US" dirty="0" smtClean="0"/>
              <a:t>Visual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 Tables</a:t>
            </a:r>
          </a:p>
        </p:txBody>
      </p:sp>
      <p:sp>
        <p:nvSpPr>
          <p:cNvPr id="10199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4000"/>
              </a:lnSpc>
              <a:defRPr/>
            </a:pPr>
            <a:r>
              <a:rPr lang="en-US" dirty="0" smtClean="0"/>
              <a:t>Tables represent tabular data</a:t>
            </a:r>
          </a:p>
          <a:p>
            <a:pPr lvl="1">
              <a:lnSpc>
                <a:spcPts val="4000"/>
              </a:lnSpc>
              <a:defRPr/>
            </a:pPr>
            <a:r>
              <a:rPr lang="en-US" dirty="0" smtClean="0"/>
              <a:t>A table consists of one or several rows</a:t>
            </a:r>
          </a:p>
          <a:p>
            <a:pPr lvl="1">
              <a:lnSpc>
                <a:spcPts val="4000"/>
              </a:lnSpc>
              <a:defRPr/>
            </a:pPr>
            <a:r>
              <a:rPr lang="en-US" dirty="0" smtClean="0"/>
              <a:t>Each row has one or more columns</a:t>
            </a:r>
          </a:p>
          <a:p>
            <a:pPr>
              <a:lnSpc>
                <a:spcPts val="4000"/>
              </a:lnSpc>
              <a:defRPr/>
            </a:pPr>
            <a:r>
              <a:rPr lang="en-US" dirty="0" smtClean="0"/>
              <a:t>Tables comprised of several core tags: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&lt;table&gt;&lt;/table&gt;</a:t>
            </a:r>
            <a:r>
              <a:rPr lang="en-US" dirty="0" smtClean="0"/>
              <a:t>: begin / end the table</a:t>
            </a:r>
            <a:br>
              <a:rPr lang="en-US" dirty="0" smtClean="0"/>
            </a:b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&lt;tr&gt;&lt;/tr&gt;</a:t>
            </a:r>
            <a:r>
              <a:rPr lang="en-US" noProof="1" smtClean="0"/>
              <a:t>: </a:t>
            </a:r>
            <a:r>
              <a:rPr lang="en-US" dirty="0" smtClean="0"/>
              <a:t>create a table row</a:t>
            </a:r>
            <a:br>
              <a:rPr lang="en-US" dirty="0" smtClean="0"/>
            </a:b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&lt;td&gt;&lt;/td&gt;</a:t>
            </a:r>
            <a:r>
              <a:rPr lang="en-US" dirty="0" smtClean="0"/>
              <a:t>: create tabular data (cell)</a:t>
            </a:r>
          </a:p>
          <a:p>
            <a:pPr>
              <a:lnSpc>
                <a:spcPts val="4000"/>
              </a:lnSpc>
              <a:defRPr/>
            </a:pPr>
            <a:r>
              <a:rPr lang="en-US" dirty="0" smtClean="0"/>
              <a:t>Tables should not be used for layout. Use CSS floats and positioning styles instead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86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 Tables (2)</a:t>
            </a:r>
            <a:endParaRPr lang="bg-BG" smtClean="0"/>
          </a:p>
        </p:txBody>
      </p:sp>
      <p:sp>
        <p:nvSpPr>
          <p:cNvPr id="10106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r>
              <a:rPr lang="en-ZA" dirty="0" smtClean="0">
                <a:sym typeface="Wingdings" pitchFamily="2" charset="2"/>
              </a:rPr>
              <a:t>Start and end of a table</a:t>
            </a:r>
          </a:p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endParaRPr lang="en-ZA" dirty="0" smtClean="0">
              <a:sym typeface="Wingdings" pitchFamily="2" charset="2"/>
            </a:endParaRPr>
          </a:p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r>
              <a:rPr lang="en-ZA" dirty="0" smtClean="0">
                <a:sym typeface="Wingdings" pitchFamily="2" charset="2"/>
              </a:rPr>
              <a:t>Start and end of a row</a:t>
            </a:r>
            <a:endParaRPr lang="en-ZA" dirty="0" smtClean="0"/>
          </a:p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endParaRPr lang="en-ZA" dirty="0" smtClean="0"/>
          </a:p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r>
              <a:rPr lang="en-ZA" dirty="0" smtClean="0">
                <a:sym typeface="Wingdings" pitchFamily="2" charset="2"/>
              </a:rPr>
              <a:t>Start and end of a cell in a row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1010692" name="Rectangle 4"/>
          <p:cNvSpPr>
            <a:spLocks noChangeArrowheads="1"/>
          </p:cNvSpPr>
          <p:nvPr/>
        </p:nvSpPr>
        <p:spPr bwMode="auto">
          <a:xfrm>
            <a:off x="755651" y="1905000"/>
            <a:ext cx="762634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 ... &lt;/table&gt;</a:t>
            </a:r>
          </a:p>
        </p:txBody>
      </p:sp>
      <p:sp>
        <p:nvSpPr>
          <p:cNvPr id="1010693" name="Rectangle 5"/>
          <p:cNvSpPr>
            <a:spLocks noChangeArrowheads="1"/>
          </p:cNvSpPr>
          <p:nvPr/>
        </p:nvSpPr>
        <p:spPr bwMode="auto">
          <a:xfrm>
            <a:off x="755651" y="3500438"/>
            <a:ext cx="762634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 ... &lt;/tr&gt;</a:t>
            </a:r>
          </a:p>
        </p:txBody>
      </p:sp>
      <p:sp>
        <p:nvSpPr>
          <p:cNvPr id="1010694" name="Rectangle 6"/>
          <p:cNvSpPr>
            <a:spLocks noChangeArrowheads="1"/>
          </p:cNvSpPr>
          <p:nvPr/>
        </p:nvSpPr>
        <p:spPr bwMode="auto">
          <a:xfrm>
            <a:off x="755651" y="5100935"/>
            <a:ext cx="762634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 ... &lt;/td&gt;</a:t>
            </a:r>
          </a:p>
        </p:txBody>
      </p:sp>
    </p:spTree>
    <p:extLst>
      <p:ext uri="{BB962C8B-B14F-4D97-AF65-F5344CB8AC3E}">
        <p14:creationId xmlns:p14="http://schemas.microsoft.com/office/powerpoint/2010/main" val="39070407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Simple HTML Tables – Example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1011715" name="Rectangle 3"/>
          <p:cNvSpPr>
            <a:spLocks noChangeArrowheads="1"/>
          </p:cNvSpPr>
          <p:nvPr/>
        </p:nvSpPr>
        <p:spPr bwMode="auto">
          <a:xfrm>
            <a:off x="608014" y="1230154"/>
            <a:ext cx="7926386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cellspacing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="0" cellpadding="5"&gt;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td&gt;&lt;img src="ppt.gif"&gt;&lt;/td&gt;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href="lecture1.ppt"&gt;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Lecture 1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&lt;td&gt;&lt;img src="ppt.gif"&gt;&lt;/td&gt;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href="lecture2.ppt"&gt;Lecture 2&lt;/a&gt;&lt;/td&gt;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&lt;td&gt;&lt;img src="zip.gif"&gt;&lt;/td&gt;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href="lecture2-demos.zip"&gt;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Lecture 2 - Demos&lt;/a&gt;&lt;/td&gt;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</p:spTree>
    <p:extLst>
      <p:ext uri="{BB962C8B-B14F-4D97-AF65-F5344CB8AC3E}">
        <p14:creationId xmlns:p14="http://schemas.microsoft.com/office/powerpoint/2010/main" val="25821176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08014" y="1230154"/>
            <a:ext cx="7926386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cellspacing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="0" cellpadding="5"&gt;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td&gt;&lt;img src="ppt.gif"&gt;&lt;/td&gt;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href="lecture1.ppt"&gt;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Lecture 1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&lt;td&gt;&lt;img src="ppt.gif"&gt;&lt;/td&gt;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href="lecture2.ppt"&gt;Lecture 2&lt;/a&gt;&lt;/td&gt;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&lt;td&gt;&lt;img src="zip.gif"&gt;&lt;/td&gt;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href="lecture2-demos.zip"&gt;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Lecture 2 - Demos&lt;/a&gt;&lt;/td&gt;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1012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 smtClean="0"/>
              <a:t>Simple HTML Tables – Example (2)</a:t>
            </a:r>
            <a:endParaRPr lang="bg-BG" sz="36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3914775"/>
            <a:ext cx="2800350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47385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Complete HTML Tables</a:t>
            </a:r>
            <a:endParaRPr lang="bg-BG" dirty="0" smtClean="0"/>
          </a:p>
        </p:txBody>
      </p:sp>
      <p:sp>
        <p:nvSpPr>
          <p:cNvPr id="1056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Table rows split into three semantic sections: header, body and footer</a:t>
            </a:r>
          </a:p>
          <a:p>
            <a:pPr lvl="1"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&lt;thead&gt;</a:t>
            </a:r>
            <a:r>
              <a:rPr lang="en-US" dirty="0" smtClean="0"/>
              <a:t> denotes table header and contains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&lt;th&gt;</a:t>
            </a:r>
            <a:r>
              <a:rPr lang="en-US" dirty="0" smtClean="0"/>
              <a:t> elements, instead of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dirty="0" smtClean="0"/>
              <a:t> elements</a:t>
            </a:r>
          </a:p>
          <a:p>
            <a:pPr lvl="1"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&lt;tbody&gt;</a:t>
            </a:r>
            <a:r>
              <a:rPr lang="en-US" dirty="0" smtClean="0"/>
              <a:t> denotes collection of table rows that contain the very data</a:t>
            </a:r>
          </a:p>
          <a:p>
            <a:pPr lvl="1"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&lt;tfoot&gt;</a:t>
            </a:r>
            <a:r>
              <a:rPr lang="en-US" dirty="0" smtClean="0"/>
              <a:t> denotes table footer but comes BEFORE the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&lt;tbody&gt;</a:t>
            </a:r>
            <a:r>
              <a:rPr lang="en-US" dirty="0" smtClean="0"/>
              <a:t> tag</a:t>
            </a:r>
          </a:p>
          <a:p>
            <a:pPr lvl="1"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&lt;colgroup&gt;</a:t>
            </a:r>
            <a:r>
              <a:rPr lang="en-US" dirty="0" smtClean="0"/>
              <a:t> and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&lt;col&gt;</a:t>
            </a:r>
            <a:r>
              <a:rPr lang="en-US" dirty="0" smtClean="0"/>
              <a:t> define columns (most often used to set column widths)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9541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dirty="0" smtClean="0"/>
              <a:t>Complete HTML Table: Example</a:t>
            </a:r>
            <a:endParaRPr lang="bg-BG" sz="3800" dirty="0" smtClean="0"/>
          </a:p>
        </p:txBody>
      </p:sp>
      <p:sp>
        <p:nvSpPr>
          <p:cNvPr id="1057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  <a:defRPr/>
            </a:pPr>
            <a:r>
              <a:rPr lang="en-US" dirty="0" smtClean="0"/>
              <a:t> </a:t>
            </a:r>
            <a:endParaRPr lang="bg-BG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1057796" name="Rectangle 4"/>
          <p:cNvSpPr>
            <a:spLocks noChangeArrowheads="1"/>
          </p:cNvSpPr>
          <p:nvPr/>
        </p:nvSpPr>
        <p:spPr bwMode="auto">
          <a:xfrm>
            <a:off x="611188" y="1066800"/>
            <a:ext cx="7847012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&lt;colgroup&gt;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&lt;col style="width:100px" /&gt;&lt;col /&gt;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&lt;/colgroup&gt;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&lt;thead&gt;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th&gt;Column 1&lt;/th&gt;&lt;th&gt;Column 2&lt;/th&gt;&lt;/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&lt;/thead&gt;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&lt;tfoot&gt;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td&gt;Footer 1&lt;/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td&gt;Footer 2&lt;/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&lt;/tfoot&gt;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&lt;tbody&gt;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tr&gt;&lt;td&gt;Cell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1.1&lt;/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td&gt;&lt;td&gt;Cell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tr&gt;&lt;td&gt;Cell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2.1&lt;/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td&gt;Cell 2.2&lt;/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&lt;/tbody&gt;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2819400" y="2291596"/>
            <a:ext cx="2514600" cy="527804"/>
          </a:xfrm>
          <a:prstGeom prst="wedgeRoundRectCallout">
            <a:avLst>
              <a:gd name="adj1" fmla="val -90772"/>
              <a:gd name="adj2" fmla="val 47887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header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2514600" y="3358396"/>
            <a:ext cx="2209800" cy="527804"/>
          </a:xfrm>
          <a:prstGeom prst="wedgeRoundRectCallout">
            <a:avLst>
              <a:gd name="adj1" fmla="val -82311"/>
              <a:gd name="adj2" fmla="val 5258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footer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3581400" y="4425196"/>
            <a:ext cx="4419600" cy="527804"/>
          </a:xfrm>
          <a:prstGeom prst="wedgeRoundRectCallout">
            <a:avLst>
              <a:gd name="adj1" fmla="val -90128"/>
              <a:gd name="adj2" fmla="val 5548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Last comes the body (data)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934200" y="2209800"/>
            <a:ext cx="990600" cy="527804"/>
          </a:xfrm>
          <a:prstGeom prst="wedgeRoundRectCallout">
            <a:avLst>
              <a:gd name="adj1" fmla="val -88658"/>
              <a:gd name="adj2" fmla="val 74075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3352800" y="1224796"/>
            <a:ext cx="2514600" cy="527804"/>
          </a:xfrm>
          <a:prstGeom prst="wedgeRoundRectCallout">
            <a:avLst>
              <a:gd name="adj1" fmla="val -90772"/>
              <a:gd name="adj2" fmla="val 47887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columns</a:t>
            </a:r>
          </a:p>
        </p:txBody>
      </p:sp>
    </p:spTree>
    <p:extLst>
      <p:ext uri="{BB962C8B-B14F-4D97-AF65-F5344CB8AC3E}">
        <p14:creationId xmlns:p14="http://schemas.microsoft.com/office/powerpoint/2010/main" val="7971418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9" grpId="0" animBg="1"/>
      <p:bldP spid="1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11188" y="1219200"/>
            <a:ext cx="7847012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&lt;colgroup&gt;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&lt;col style="width:200px" /&gt;&lt;col /&gt;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&lt;/colgroup&gt;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&lt;thead&gt;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&lt;tr&gt;&lt;th&gt;Column 1&lt;/th&gt;&lt;th&gt;Column 2&lt;/th&gt;&lt;/tr&gt;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&lt;/thead&gt;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&lt;tfoot&gt;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&lt;tr&gt;&lt;td&gt;Footer 1&lt;/td&gt;&lt;td&gt;Footer 2&lt;/td&gt;&lt;/tr&gt;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&lt;/tfoot&gt;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&lt;tbody&gt;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&lt;tr&gt;&lt;td&gt;Cell 1.1&lt;/td&gt;&lt;td&gt;Cell 1.2&lt;/td&gt;&lt;/tr&gt;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&lt;tr&gt;&lt;td&gt;Cell 2.1&lt;/td&gt;&lt;td&gt;Cell 2.2&lt;/td&gt;&lt;/tr&gt;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&lt;/tbody&gt;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1058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dirty="0" smtClean="0"/>
              <a:t>Complete HTML Table:</a:t>
            </a:r>
            <a:br>
              <a:rPr lang="en-US" sz="3800" dirty="0" smtClean="0"/>
            </a:br>
            <a:r>
              <a:rPr lang="en-US" sz="3800" dirty="0" smtClean="0"/>
              <a:t>Example (2)</a:t>
            </a:r>
            <a:endParaRPr lang="bg-BG" sz="3800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105400" y="113061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table-full.html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2514600" y="5029200"/>
            <a:ext cx="4038600" cy="1379101"/>
          </a:xfrm>
          <a:prstGeom prst="wedgeRoundRectCallout">
            <a:avLst>
              <a:gd name="adj1" fmla="val -63389"/>
              <a:gd name="adj2" fmla="val -8875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Although the footer is before the data in the code, it is displayed last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7600" y="1752600"/>
            <a:ext cx="5305425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1752600" y="685800"/>
            <a:ext cx="4038600" cy="953453"/>
          </a:xfrm>
          <a:prstGeom prst="wedgeRoundRectCallout">
            <a:avLst>
              <a:gd name="adj1" fmla="val 72723"/>
              <a:gd name="adj2" fmla="val 16550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By default, header text is bold and centered.</a:t>
            </a:r>
          </a:p>
        </p:txBody>
      </p:sp>
    </p:spTree>
    <p:extLst>
      <p:ext uri="{BB962C8B-B14F-4D97-AF65-F5344CB8AC3E}">
        <p14:creationId xmlns:p14="http://schemas.microsoft.com/office/powerpoint/2010/main" val="14787256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Nested Tables</a:t>
            </a:r>
          </a:p>
        </p:txBody>
      </p:sp>
      <p:sp>
        <p:nvSpPr>
          <p:cNvPr id="931843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990600"/>
            <a:ext cx="8496300" cy="5329238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Table data “cells” (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sz="3000" dirty="0" smtClean="0"/>
              <a:t>) can contain nested tables (tables within tables):</a:t>
            </a:r>
            <a:endParaRPr lang="en-US" sz="3000" dirty="0" smtClean="0">
              <a:latin typeface="Courier New" pitchFamily="49" charset="0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sp>
        <p:nvSpPr>
          <p:cNvPr id="931846" name="Rectangle 6"/>
          <p:cNvSpPr>
            <a:spLocks noChangeArrowheads="1"/>
          </p:cNvSpPr>
          <p:nvPr/>
        </p:nvSpPr>
        <p:spPr bwMode="auto">
          <a:xfrm>
            <a:off x="539750" y="2057400"/>
            <a:ext cx="7993063" cy="44268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&lt;td&gt;Contact:&lt;/td&gt;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&lt;td&gt;First Name&lt;/td&gt;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&lt;td&gt;Last Name&lt;/td&gt;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52911" y="196881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nested-tables.html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10175" y="3905250"/>
            <a:ext cx="3095625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2999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"/>
          <p:cNvSpPr txBox="1">
            <a:spLocks noChangeArrowheads="1"/>
          </p:cNvSpPr>
          <p:nvPr/>
        </p:nvSpPr>
        <p:spPr>
          <a:xfrm>
            <a:off x="4343400" y="1981200"/>
            <a:ext cx="4267200" cy="44196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2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cellpadding</a:t>
            </a: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0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indent="-282575" eaLnBrk="0" hangingPunct="0">
              <a:lnSpc>
                <a:spcPct val="90000"/>
              </a:lnSpc>
              <a:spcBef>
                <a:spcPts val="18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Defines the empty space around the cell content</a:t>
            </a:r>
            <a:endParaRPr kumimoji="0" lang="en-US" sz="3000" b="1" i="0" u="none" strike="noStrike" kern="1200" cap="none" spc="0" normalizeH="0" baseline="0" noProof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457200" y="1981200"/>
            <a:ext cx="3352800" cy="45720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2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cellspacing</a:t>
            </a: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0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18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Defines the empty space between cells</a:t>
            </a:r>
            <a:endParaRPr kumimoji="0" lang="en-US" sz="3000" b="1" i="0" u="none" strike="noStrike" kern="1200" cap="none" spc="0" normalizeH="0" baseline="0" noProof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smtClean="0"/>
              <a:t>Cell Spacing and Padding</a:t>
            </a:r>
          </a:p>
        </p:txBody>
      </p:sp>
      <p:sp>
        <p:nvSpPr>
          <p:cNvPr id="102400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5334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 smtClean="0"/>
              <a:t>Tables have two important attributes:</a:t>
            </a:r>
          </a:p>
        </p:txBody>
      </p:sp>
      <p:sp>
        <p:nvSpPr>
          <p:cNvPr id="3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grpSp>
        <p:nvGrpSpPr>
          <p:cNvPr id="2" name="Group 52"/>
          <p:cNvGrpSpPr>
            <a:grpSpLocks/>
          </p:cNvGrpSpPr>
          <p:nvPr/>
        </p:nvGrpSpPr>
        <p:grpSpPr bwMode="auto">
          <a:xfrm>
            <a:off x="969963" y="3055938"/>
            <a:ext cx="2233612" cy="1439862"/>
            <a:chOff x="838" y="1933"/>
            <a:chExt cx="1407" cy="907"/>
          </a:xfrm>
        </p:grpSpPr>
        <p:sp>
          <p:nvSpPr>
            <p:cNvPr id="1024007" name="Rectangle 7"/>
            <p:cNvSpPr>
              <a:spLocks noChangeArrowheads="1"/>
            </p:cNvSpPr>
            <p:nvPr/>
          </p:nvSpPr>
          <p:spPr bwMode="auto">
            <a:xfrm>
              <a:off x="838" y="1933"/>
              <a:ext cx="499" cy="272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08" name="Rectangle 8"/>
            <p:cNvSpPr>
              <a:spLocks noChangeArrowheads="1"/>
            </p:cNvSpPr>
            <p:nvPr/>
          </p:nvSpPr>
          <p:spPr bwMode="auto">
            <a:xfrm>
              <a:off x="1746" y="1933"/>
              <a:ext cx="499" cy="272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09" name="Rectangle 9"/>
            <p:cNvSpPr>
              <a:spLocks noChangeArrowheads="1"/>
            </p:cNvSpPr>
            <p:nvPr/>
          </p:nvSpPr>
          <p:spPr bwMode="auto">
            <a:xfrm>
              <a:off x="838" y="2568"/>
              <a:ext cx="499" cy="272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10" name="Rectangle 10"/>
            <p:cNvSpPr>
              <a:spLocks noChangeArrowheads="1"/>
            </p:cNvSpPr>
            <p:nvPr/>
          </p:nvSpPr>
          <p:spPr bwMode="auto">
            <a:xfrm>
              <a:off x="1746" y="2568"/>
              <a:ext cx="499" cy="272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11" name="Line 11"/>
            <p:cNvSpPr>
              <a:spLocks noChangeShapeType="1"/>
            </p:cNvSpPr>
            <p:nvPr/>
          </p:nvSpPr>
          <p:spPr bwMode="auto">
            <a:xfrm>
              <a:off x="1336" y="2069"/>
              <a:ext cx="410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24014" name="Line 14"/>
            <p:cNvSpPr>
              <a:spLocks noChangeShapeType="1"/>
            </p:cNvSpPr>
            <p:nvPr/>
          </p:nvSpPr>
          <p:spPr bwMode="auto">
            <a:xfrm flipH="1">
              <a:off x="1988" y="2197"/>
              <a:ext cx="0" cy="371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24029" name="Line 29"/>
            <p:cNvSpPr>
              <a:spLocks noChangeShapeType="1"/>
            </p:cNvSpPr>
            <p:nvPr/>
          </p:nvSpPr>
          <p:spPr bwMode="auto">
            <a:xfrm>
              <a:off x="1337" y="2704"/>
              <a:ext cx="410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24030" name="Line 30"/>
            <p:cNvSpPr>
              <a:spLocks noChangeShapeType="1"/>
            </p:cNvSpPr>
            <p:nvPr/>
          </p:nvSpPr>
          <p:spPr bwMode="auto">
            <a:xfrm flipH="1">
              <a:off x="1087" y="2197"/>
              <a:ext cx="0" cy="371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3" name="Group 51"/>
          <p:cNvGrpSpPr>
            <a:grpSpLocks/>
          </p:cNvGrpSpPr>
          <p:nvPr/>
        </p:nvGrpSpPr>
        <p:grpSpPr bwMode="auto">
          <a:xfrm>
            <a:off x="5224463" y="2819400"/>
            <a:ext cx="2501900" cy="1887538"/>
            <a:chOff x="3345" y="1688"/>
            <a:chExt cx="1576" cy="1189"/>
          </a:xfrm>
          <a:effectLst/>
        </p:grpSpPr>
        <p:sp>
          <p:nvSpPr>
            <p:cNvPr id="1024025" name="Rectangle 25"/>
            <p:cNvSpPr>
              <a:spLocks noChangeArrowheads="1"/>
            </p:cNvSpPr>
            <p:nvPr/>
          </p:nvSpPr>
          <p:spPr bwMode="auto">
            <a:xfrm>
              <a:off x="3355" y="1688"/>
              <a:ext cx="740" cy="599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0000" tIns="288000" rIns="360000" bIns="288000" anchor="ctr">
              <a:spAutoFit/>
            </a:bodyPr>
            <a:lstStyle/>
            <a:p>
              <a:pPr algn="ctr">
                <a:defRPr/>
              </a:pPr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31" name="Line 31"/>
            <p:cNvSpPr>
              <a:spLocks noChangeShapeType="1"/>
            </p:cNvSpPr>
            <p:nvPr/>
          </p:nvSpPr>
          <p:spPr bwMode="auto">
            <a:xfrm flipH="1">
              <a:off x="3718" y="2057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3" name="Line 33"/>
            <p:cNvSpPr>
              <a:spLocks noChangeShapeType="1"/>
            </p:cNvSpPr>
            <p:nvPr/>
          </p:nvSpPr>
          <p:spPr bwMode="auto">
            <a:xfrm>
              <a:off x="3345" y="1999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4" name="Line 34"/>
            <p:cNvSpPr>
              <a:spLocks noChangeShapeType="1"/>
            </p:cNvSpPr>
            <p:nvPr/>
          </p:nvSpPr>
          <p:spPr bwMode="auto">
            <a:xfrm>
              <a:off x="3884" y="1996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5" name="Line 35"/>
            <p:cNvSpPr>
              <a:spLocks noChangeShapeType="1"/>
            </p:cNvSpPr>
            <p:nvPr/>
          </p:nvSpPr>
          <p:spPr bwMode="auto">
            <a:xfrm flipH="1">
              <a:off x="3718" y="1718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6" name="Rectangle 36"/>
            <p:cNvSpPr>
              <a:spLocks noChangeArrowheads="1"/>
            </p:cNvSpPr>
            <p:nvPr/>
          </p:nvSpPr>
          <p:spPr bwMode="auto">
            <a:xfrm>
              <a:off x="3355" y="2278"/>
              <a:ext cx="740" cy="599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0000" tIns="288000" rIns="360000" bIns="288000" anchor="ctr">
              <a:spAutoFit/>
            </a:bodyPr>
            <a:lstStyle/>
            <a:p>
              <a:pPr algn="ctr">
                <a:defRPr/>
              </a:pPr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37" name="Line 37"/>
            <p:cNvSpPr>
              <a:spLocks noChangeShapeType="1"/>
            </p:cNvSpPr>
            <p:nvPr/>
          </p:nvSpPr>
          <p:spPr bwMode="auto">
            <a:xfrm flipH="1">
              <a:off x="3718" y="2647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8" name="Line 38"/>
            <p:cNvSpPr>
              <a:spLocks noChangeShapeType="1"/>
            </p:cNvSpPr>
            <p:nvPr/>
          </p:nvSpPr>
          <p:spPr bwMode="auto">
            <a:xfrm>
              <a:off x="3345" y="2589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9" name="Line 39"/>
            <p:cNvSpPr>
              <a:spLocks noChangeShapeType="1"/>
            </p:cNvSpPr>
            <p:nvPr/>
          </p:nvSpPr>
          <p:spPr bwMode="auto">
            <a:xfrm>
              <a:off x="3884" y="2586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0" name="Line 40"/>
            <p:cNvSpPr>
              <a:spLocks noChangeShapeType="1"/>
            </p:cNvSpPr>
            <p:nvPr/>
          </p:nvSpPr>
          <p:spPr bwMode="auto">
            <a:xfrm flipH="1">
              <a:off x="3718" y="2308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1" name="Rectangle 41"/>
            <p:cNvSpPr>
              <a:spLocks noChangeArrowheads="1"/>
            </p:cNvSpPr>
            <p:nvPr/>
          </p:nvSpPr>
          <p:spPr bwMode="auto">
            <a:xfrm>
              <a:off x="4171" y="1688"/>
              <a:ext cx="740" cy="599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0000" tIns="288000" rIns="360000" bIns="288000" anchor="ctr">
              <a:spAutoFit/>
            </a:bodyPr>
            <a:lstStyle/>
            <a:p>
              <a:pPr algn="ctr">
                <a:defRPr/>
              </a:pPr>
              <a:r>
                <a:rPr lang="en-US" sz="24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42" name="Line 42"/>
            <p:cNvSpPr>
              <a:spLocks noChangeShapeType="1"/>
            </p:cNvSpPr>
            <p:nvPr/>
          </p:nvSpPr>
          <p:spPr bwMode="auto">
            <a:xfrm flipH="1">
              <a:off x="4534" y="2057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3" name="Line 43"/>
            <p:cNvSpPr>
              <a:spLocks noChangeShapeType="1"/>
            </p:cNvSpPr>
            <p:nvPr/>
          </p:nvSpPr>
          <p:spPr bwMode="auto">
            <a:xfrm>
              <a:off x="4161" y="1999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4" name="Line 44"/>
            <p:cNvSpPr>
              <a:spLocks noChangeShapeType="1"/>
            </p:cNvSpPr>
            <p:nvPr/>
          </p:nvSpPr>
          <p:spPr bwMode="auto">
            <a:xfrm>
              <a:off x="4700" y="1996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5" name="Line 45"/>
            <p:cNvSpPr>
              <a:spLocks noChangeShapeType="1"/>
            </p:cNvSpPr>
            <p:nvPr/>
          </p:nvSpPr>
          <p:spPr bwMode="auto">
            <a:xfrm flipH="1">
              <a:off x="4534" y="1718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6" name="Rectangle 46"/>
            <p:cNvSpPr>
              <a:spLocks noChangeArrowheads="1"/>
            </p:cNvSpPr>
            <p:nvPr/>
          </p:nvSpPr>
          <p:spPr bwMode="auto">
            <a:xfrm>
              <a:off x="4171" y="2278"/>
              <a:ext cx="740" cy="599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0000" tIns="288000" rIns="360000" bIns="288000" anchor="ctr">
              <a:spAutoFit/>
            </a:bodyPr>
            <a:lstStyle/>
            <a:p>
              <a:pPr algn="ctr">
                <a:defRPr/>
              </a:pPr>
              <a:r>
                <a:rPr lang="en-US" sz="24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47" name="Line 47"/>
            <p:cNvSpPr>
              <a:spLocks noChangeShapeType="1"/>
            </p:cNvSpPr>
            <p:nvPr/>
          </p:nvSpPr>
          <p:spPr bwMode="auto">
            <a:xfrm flipH="1">
              <a:off x="4534" y="2647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8" name="Line 48"/>
            <p:cNvSpPr>
              <a:spLocks noChangeShapeType="1"/>
            </p:cNvSpPr>
            <p:nvPr/>
          </p:nvSpPr>
          <p:spPr bwMode="auto">
            <a:xfrm>
              <a:off x="4161" y="2589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9" name="Line 49"/>
            <p:cNvSpPr>
              <a:spLocks noChangeShapeType="1"/>
            </p:cNvSpPr>
            <p:nvPr/>
          </p:nvSpPr>
          <p:spPr bwMode="auto">
            <a:xfrm>
              <a:off x="4700" y="2586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50" name="Line 50"/>
            <p:cNvSpPr>
              <a:spLocks noChangeShapeType="1"/>
            </p:cNvSpPr>
            <p:nvPr/>
          </p:nvSpPr>
          <p:spPr bwMode="auto">
            <a:xfrm flipH="1">
              <a:off x="4534" y="2308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318204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600" dirty="0" smtClean="0"/>
              <a:t>Cell Spacing and Padding – Example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1026052" name="Rectangle 4"/>
          <p:cNvSpPr>
            <a:spLocks noChangeArrowheads="1"/>
          </p:cNvSpPr>
          <p:nvPr/>
        </p:nvSpPr>
        <p:spPr bwMode="auto">
          <a:xfrm>
            <a:off x="565150" y="1400175"/>
            <a:ext cx="7993063" cy="44268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&lt;head&gt;&lt;title&gt;Table Cells&lt;/title&gt;&lt;/head&gt;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&lt;table </a:t>
            </a:r>
            <a:r>
              <a:rPr lang="en-US" sz="22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cellspacing="15" cellpadding="0"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&lt;tr&gt;&lt;td&gt;First&lt;/td&gt;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&lt;td&gt;Second&lt;/td&gt;&lt;/tr&gt;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&lt;br/&gt;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&lt;table cellspacing="0" cellpadding="10"&gt;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&lt;tr&gt;&lt;td&gt;First&lt;/td&gt;&lt;td&gt;Second&lt;/td&gt;&lt;/tr&gt;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026054" name="Rectangle 6"/>
          <p:cNvSpPr>
            <a:spLocks noChangeArrowheads="1"/>
          </p:cNvSpPr>
          <p:nvPr/>
        </p:nvSpPr>
        <p:spPr bwMode="auto">
          <a:xfrm>
            <a:off x="457200" y="868154"/>
            <a:ext cx="24449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bg-BG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</a:t>
            </a: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cells</a:t>
            </a:r>
            <a:r>
              <a:rPr lang="bg-BG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.html</a:t>
            </a:r>
          </a:p>
        </p:txBody>
      </p:sp>
    </p:spTree>
    <p:extLst>
      <p:ext uri="{BB962C8B-B14F-4D97-AF65-F5344CB8AC3E}">
        <p14:creationId xmlns:p14="http://schemas.microsoft.com/office/powerpoint/2010/main" val="353110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057400" y="3048000"/>
            <a:ext cx="5029200" cy="685800"/>
          </a:xfrm>
        </p:spPr>
        <p:txBody>
          <a:bodyPr/>
          <a:lstStyle/>
          <a:p>
            <a:r>
              <a:rPr lang="en-US" dirty="0" smtClean="0"/>
              <a:t>HTML Basics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057400" y="3774280"/>
            <a:ext cx="5029200" cy="569120"/>
          </a:xfrm>
        </p:spPr>
        <p:txBody>
          <a:bodyPr/>
          <a:lstStyle/>
          <a:p>
            <a:r>
              <a:rPr lang="en-US" dirty="0" smtClean="0"/>
              <a:t>Text, Images, Tables, Forms</a:t>
            </a:r>
          </a:p>
        </p:txBody>
      </p:sp>
      <p:pic>
        <p:nvPicPr>
          <p:cNvPr id="4" name="Picture 3" descr="C:\downloads\NASA Space Wallpapers\NASA Space Wallpaper 0037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1597">
            <a:off x="3201386" y="4561481"/>
            <a:ext cx="2970900" cy="2111749"/>
          </a:xfrm>
          <a:prstGeom prst="roundRect">
            <a:avLst>
              <a:gd name="adj" fmla="val 50000"/>
            </a:avLst>
          </a:prstGeom>
          <a:noFill/>
          <a:effectLst>
            <a:softEdge rad="635000"/>
          </a:effectLst>
        </p:spPr>
      </p:pic>
      <p:pic>
        <p:nvPicPr>
          <p:cNvPr id="7" name="Picture 8" descr="http://www.transcode.org/images/greenHTM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685800"/>
            <a:ext cx="3962400" cy="2057400"/>
          </a:xfrm>
          <a:prstGeom prst="roundRect">
            <a:avLst>
              <a:gd name="adj" fmla="val 336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pic>
        <p:nvPicPr>
          <p:cNvPr id="123908" name="Picture 4" descr="http://www.artistsvalley.com/images/freeIcon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850772"/>
            <a:ext cx="4000500" cy="1816228"/>
          </a:xfrm>
          <a:prstGeom prst="roundRect">
            <a:avLst>
              <a:gd name="adj" fmla="val 436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RightFacing"/>
            <a:lightRig rig="threePt" dir="t"/>
          </a:scene3d>
        </p:spPr>
      </p:pic>
      <p:pic>
        <p:nvPicPr>
          <p:cNvPr id="123910" name="Picture 6" descr="http://media02.hongkiat.com/table_design/html-table-desig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41"/>
          <a:stretch>
            <a:fillRect/>
          </a:stretch>
        </p:blipFill>
        <p:spPr bwMode="auto">
          <a:xfrm rot="13352195">
            <a:off x="440769" y="4634677"/>
            <a:ext cx="2576488" cy="13818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3912" name="Picture 8" descr="http://www.ladybirdcms.com/Sites/1/userFiles/1261/image/icon_UnderConstruction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418" y="4267200"/>
            <a:ext cx="1661582" cy="2286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600" dirty="0" smtClean="0"/>
              <a:t>Cell Spacing and Padding </a:t>
            </a:r>
            <a:r>
              <a:rPr lang="en-US" sz="3600" smtClean="0"/>
              <a:t>– Example (2)</a:t>
            </a:r>
            <a:endParaRPr lang="en-US" sz="36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sp>
        <p:nvSpPr>
          <p:cNvPr id="1026052" name="Rectangle 4"/>
          <p:cNvSpPr>
            <a:spLocks noChangeArrowheads="1"/>
          </p:cNvSpPr>
          <p:nvPr/>
        </p:nvSpPr>
        <p:spPr bwMode="auto">
          <a:xfrm>
            <a:off x="565150" y="1400175"/>
            <a:ext cx="7993063" cy="44268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&lt;head&gt;&lt;title&gt;Table Cells&lt;/title&gt;&lt;/head&gt;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&lt;table </a:t>
            </a:r>
            <a:r>
              <a:rPr lang="en-US" sz="22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cellspacing="15" cellpadding="0"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&lt;tr&gt;&lt;td&gt;First&lt;/td&gt;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&lt;td&gt;Second&lt;/td&gt;&lt;/tr&gt;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&lt;br/&gt;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&lt;table cellspacing="0" cellpadding="10"&gt;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&lt;tr&gt;&lt;td&gt;First&lt;/td&gt;&lt;td&gt;Second&lt;/td&gt;&lt;/tr&gt;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026054" name="Rectangle 6"/>
          <p:cNvSpPr>
            <a:spLocks noChangeArrowheads="1"/>
          </p:cNvSpPr>
          <p:nvPr/>
        </p:nvSpPr>
        <p:spPr bwMode="auto">
          <a:xfrm>
            <a:off x="457200" y="868154"/>
            <a:ext cx="24449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bg-BG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</a:t>
            </a: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cells</a:t>
            </a:r>
            <a:r>
              <a:rPr lang="bg-BG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.html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2876550"/>
            <a:ext cx="3686175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9755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"/>
          <p:cNvSpPr txBox="1">
            <a:spLocks noChangeArrowheads="1"/>
          </p:cNvSpPr>
          <p:nvPr/>
        </p:nvSpPr>
        <p:spPr>
          <a:xfrm>
            <a:off x="5334000" y="1676400"/>
            <a:ext cx="3352800" cy="48768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rowspan</a:t>
            </a: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0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Defines how many rows the cell occupies</a:t>
            </a:r>
            <a:endParaRPr kumimoji="0" lang="en-US" sz="3000" b="1" i="0" u="none" strike="noStrike" kern="1200" cap="none" spc="0" normalizeH="0" baseline="0" noProof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457200" y="1676400"/>
            <a:ext cx="3352800" cy="48768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colspan</a:t>
            </a: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0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Defines how many columns the cell occupies</a:t>
            </a:r>
            <a:endParaRPr kumimoji="0" lang="en-US" sz="3000" b="1" i="0" u="none" strike="noStrike" kern="1200" cap="none" spc="0" normalizeH="0" baseline="0" noProof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3629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Column and Row Span</a:t>
            </a:r>
          </a:p>
        </p:txBody>
      </p:sp>
      <p:sp>
        <p:nvSpPr>
          <p:cNvPr id="1036293" name="Rectangle 5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6096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 smtClean="0"/>
              <a:t>Table cells have two important attributes: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sp>
        <p:nvSpPr>
          <p:cNvPr id="1036304" name="Rectangle 16"/>
          <p:cNvSpPr>
            <a:spLocks noChangeArrowheads="1"/>
          </p:cNvSpPr>
          <p:nvPr/>
        </p:nvSpPr>
        <p:spPr bwMode="auto">
          <a:xfrm>
            <a:off x="990599" y="3240832"/>
            <a:ext cx="1447801" cy="587441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cell[1,1]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24" name="Rectangle 36"/>
          <p:cNvSpPr>
            <a:spLocks noChangeArrowheads="1"/>
          </p:cNvSpPr>
          <p:nvPr/>
        </p:nvSpPr>
        <p:spPr bwMode="auto">
          <a:xfrm>
            <a:off x="2538918" y="3240832"/>
            <a:ext cx="1499682" cy="587441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cell[1,2]</a:t>
            </a:r>
            <a:endParaRPr lang="bg-BG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25" name="Rectangle 37"/>
          <p:cNvSpPr>
            <a:spLocks noChangeArrowheads="1"/>
          </p:cNvSpPr>
          <p:nvPr/>
        </p:nvSpPr>
        <p:spPr bwMode="auto">
          <a:xfrm>
            <a:off x="990600" y="3908359"/>
            <a:ext cx="3048000" cy="587441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cell[2,1]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26" name="AutoShape 38"/>
          <p:cNvSpPr>
            <a:spLocks noChangeArrowheads="1"/>
          </p:cNvSpPr>
          <p:nvPr/>
        </p:nvSpPr>
        <p:spPr bwMode="auto">
          <a:xfrm>
            <a:off x="2555875" y="2492375"/>
            <a:ext cx="1871663" cy="527804"/>
          </a:xfrm>
          <a:prstGeom prst="wedgeRoundRectCallout">
            <a:avLst>
              <a:gd name="adj1" fmla="val -46269"/>
              <a:gd name="adj2" fmla="val 155148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colspan="1"</a:t>
            </a:r>
          </a:p>
        </p:txBody>
      </p:sp>
      <p:sp>
        <p:nvSpPr>
          <p:cNvPr id="1036327" name="AutoShape 39"/>
          <p:cNvSpPr>
            <a:spLocks noChangeArrowheads="1"/>
          </p:cNvSpPr>
          <p:nvPr/>
        </p:nvSpPr>
        <p:spPr bwMode="auto">
          <a:xfrm>
            <a:off x="539750" y="2492375"/>
            <a:ext cx="1871663" cy="511275"/>
          </a:xfrm>
          <a:prstGeom prst="wedgeRoundRectCallout">
            <a:avLst>
              <a:gd name="adj1" fmla="val 41519"/>
              <a:gd name="adj2" fmla="val 14595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colspan="1"</a:t>
            </a:r>
          </a:p>
        </p:txBody>
      </p:sp>
      <p:sp>
        <p:nvSpPr>
          <p:cNvPr id="1036328" name="AutoShape 40"/>
          <p:cNvSpPr>
            <a:spLocks noChangeArrowheads="1"/>
          </p:cNvSpPr>
          <p:nvPr/>
        </p:nvSpPr>
        <p:spPr bwMode="auto">
          <a:xfrm>
            <a:off x="2971800" y="4648200"/>
            <a:ext cx="1871662" cy="527804"/>
          </a:xfrm>
          <a:prstGeom prst="wedgeRoundRectCallout">
            <a:avLst>
              <a:gd name="adj1" fmla="val -39747"/>
              <a:gd name="adj2" fmla="val -11255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colspan="2"</a:t>
            </a:r>
          </a:p>
        </p:txBody>
      </p:sp>
      <p:sp>
        <p:nvSpPr>
          <p:cNvPr id="1036329" name="Rectangle 41"/>
          <p:cNvSpPr>
            <a:spLocks noChangeArrowheads="1"/>
          </p:cNvSpPr>
          <p:nvPr/>
        </p:nvSpPr>
        <p:spPr bwMode="auto">
          <a:xfrm>
            <a:off x="5291138" y="3200400"/>
            <a:ext cx="1503362" cy="1295400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lIns="180000" tIns="108000" rIns="180000" bIns="108000" anchor="ctr"/>
          <a:lstStyle/>
          <a:p>
            <a:pPr algn="ctr">
              <a:defRPr/>
            </a:pP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cell[1,1]</a:t>
            </a:r>
            <a:endParaRPr lang="bg-BG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30" name="Rectangle 42"/>
          <p:cNvSpPr>
            <a:spLocks noChangeArrowheads="1"/>
          </p:cNvSpPr>
          <p:nvPr/>
        </p:nvSpPr>
        <p:spPr bwMode="auto">
          <a:xfrm>
            <a:off x="6917243" y="3200400"/>
            <a:ext cx="1410277" cy="587441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cell[1,2]</a:t>
            </a:r>
            <a:endParaRPr lang="bg-BG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32" name="Rectangle 44"/>
          <p:cNvSpPr>
            <a:spLocks noChangeArrowheads="1"/>
          </p:cNvSpPr>
          <p:nvPr/>
        </p:nvSpPr>
        <p:spPr bwMode="auto">
          <a:xfrm>
            <a:off x="6917243" y="3886200"/>
            <a:ext cx="1410277" cy="609600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cell[2,1]</a:t>
            </a:r>
            <a:endParaRPr lang="bg-BG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33" name="AutoShape 45"/>
          <p:cNvSpPr>
            <a:spLocks noChangeArrowheads="1"/>
          </p:cNvSpPr>
          <p:nvPr/>
        </p:nvSpPr>
        <p:spPr bwMode="auto">
          <a:xfrm>
            <a:off x="4716463" y="2492375"/>
            <a:ext cx="1943100" cy="527804"/>
          </a:xfrm>
          <a:prstGeom prst="wedgeRoundRectCallout">
            <a:avLst>
              <a:gd name="adj1" fmla="val 38074"/>
              <a:gd name="adj2" fmla="val 15000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rowspan="2"</a:t>
            </a:r>
          </a:p>
        </p:txBody>
      </p:sp>
      <p:sp>
        <p:nvSpPr>
          <p:cNvPr id="1036334" name="AutoShape 46"/>
          <p:cNvSpPr>
            <a:spLocks noChangeArrowheads="1"/>
          </p:cNvSpPr>
          <p:nvPr/>
        </p:nvSpPr>
        <p:spPr bwMode="auto">
          <a:xfrm>
            <a:off x="6804025" y="2492375"/>
            <a:ext cx="1944688" cy="527804"/>
          </a:xfrm>
          <a:prstGeom prst="wedgeRoundRectCallout">
            <a:avLst>
              <a:gd name="adj1" fmla="val -39389"/>
              <a:gd name="adj2" fmla="val 15073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rowspan="1"</a:t>
            </a:r>
          </a:p>
        </p:txBody>
      </p:sp>
      <p:sp>
        <p:nvSpPr>
          <p:cNvPr id="20" name="AutoShape 46"/>
          <p:cNvSpPr>
            <a:spLocks noChangeArrowheads="1"/>
          </p:cNvSpPr>
          <p:nvPr/>
        </p:nvSpPr>
        <p:spPr bwMode="auto">
          <a:xfrm>
            <a:off x="6781800" y="4572000"/>
            <a:ext cx="1944688" cy="527804"/>
          </a:xfrm>
          <a:prstGeom prst="wedgeRoundRectCallout">
            <a:avLst>
              <a:gd name="adj1" fmla="val -36289"/>
              <a:gd name="adj2" fmla="val -8914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rowspan="1"</a:t>
            </a:r>
          </a:p>
        </p:txBody>
      </p:sp>
    </p:spTree>
    <p:extLst>
      <p:ext uri="{BB962C8B-B14F-4D97-AF65-F5344CB8AC3E}">
        <p14:creationId xmlns:p14="http://schemas.microsoft.com/office/powerpoint/2010/main" val="398820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6326" grpId="0" animBg="1"/>
      <p:bldP spid="1036327" grpId="0" animBg="1"/>
      <p:bldP spid="1036328" grpId="0" animBg="1"/>
      <p:bldP spid="1036333" grpId="0" animBg="1"/>
      <p:bldP spid="1036334" grpId="0" animBg="1"/>
      <p:bldP spid="20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 smtClean="0"/>
              <a:t>Column and Row Span – Example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sp>
        <p:nvSpPr>
          <p:cNvPr id="1038339" name="Rectangle 3"/>
          <p:cNvSpPr>
            <a:spLocks noChangeArrowheads="1"/>
          </p:cNvSpPr>
          <p:nvPr/>
        </p:nvSpPr>
        <p:spPr bwMode="auto">
          <a:xfrm>
            <a:off x="539750" y="1554301"/>
            <a:ext cx="7993063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cellspacing="0"&gt;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class="1"&gt;&lt;td&gt;Cell[1,1]&lt;/td&gt;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 </a:t>
            </a:r>
            <a:r>
              <a:rPr lang="en-US" sz="20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colspan="2"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&gt;Cell[2,1]&lt;/td&gt;&lt;/tr&gt;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class=“2"&gt;&lt;td&gt;Cell[1,2]&lt;/td&gt;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 </a:t>
            </a:r>
            <a:r>
              <a:rPr lang="en-US" sz="20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rowspan="2"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&gt;Cell[2,2]&lt;/td&gt;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&lt;td&gt;Cell[3,2]&lt;/td&gt;&lt;/tr&gt;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class=“3"&gt;&lt;td&gt;Cell[1,3]&lt;/td&gt;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&lt;td&gt;Cell[2,3]&lt;/td&gt;&lt;/tr&gt;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1038341" name="Rectangle 5"/>
          <p:cNvSpPr>
            <a:spLocks noChangeArrowheads="1"/>
          </p:cNvSpPr>
          <p:nvPr/>
        </p:nvSpPr>
        <p:spPr bwMode="auto">
          <a:xfrm>
            <a:off x="2617788" y="2332038"/>
            <a:ext cx="184150" cy="822325"/>
          </a:xfrm>
          <a:prstGeom prst="rect">
            <a:avLst/>
          </a:prstGeom>
          <a:noFill/>
          <a:ln w="25400" algn="ctr">
            <a:noFill/>
            <a:miter lim="800000"/>
            <a:headEnd type="none" w="lg" len="med"/>
            <a:tailEnd type="none" w="lg" len="med"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2400" b="0">
                <a:solidFill>
                  <a:schemeClr val="tx1"/>
                </a:solidFill>
              </a:rPr>
              <a:t/>
            </a:r>
            <a:br>
              <a:rPr lang="en-US" sz="2400" b="0">
                <a:solidFill>
                  <a:schemeClr val="tx1"/>
                </a:solidFill>
              </a:rPr>
            </a:br>
            <a:endParaRPr lang="en-US" sz="2400" b="0">
              <a:solidFill>
                <a:schemeClr val="tx1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97392" y="785618"/>
            <a:ext cx="5486400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table-colspan-rowspan.html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3424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339" name="Rectangle 3"/>
          <p:cNvSpPr>
            <a:spLocks noChangeArrowheads="1"/>
          </p:cNvSpPr>
          <p:nvPr/>
        </p:nvSpPr>
        <p:spPr bwMode="auto">
          <a:xfrm>
            <a:off x="539750" y="1371600"/>
            <a:ext cx="7993063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cellspacing="0"&gt;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class="1"&gt;&lt;td&gt;Cell[1,1]&lt;/td&gt;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 </a:t>
            </a:r>
            <a:r>
              <a:rPr lang="en-US" sz="20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colspan="2"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&gt;Cell[2,1]&lt;/td&gt;&lt;/tr&gt;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class=“2"&gt;&lt;td&gt;Cell[1,2]&lt;/td&gt;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 </a:t>
            </a:r>
            <a:r>
              <a:rPr lang="en-US" sz="20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rowspan="2"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&gt;Cell[2,2]&lt;/td&gt;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&lt;td&gt;Cell[3,2]&lt;/td&gt;&lt;/tr&gt;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class=“3"&gt;&lt;td&gt;Cell[1,3]&lt;/td&gt;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&lt;td&gt;Cell[2,3]&lt;/td&gt;&lt;/tr&gt;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491991" y="3220496"/>
            <a:ext cx="5737609" cy="285875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600" dirty="0" smtClean="0"/>
              <a:t>Column and Row Span –</a:t>
            </a:r>
            <a:br>
              <a:rPr lang="en-US" sz="3600" dirty="0" smtClean="0"/>
            </a:br>
            <a:r>
              <a:rPr lang="en-US" sz="3600" dirty="0" smtClean="0"/>
              <a:t>Example (2)</a:t>
            </a:r>
          </a:p>
        </p:txBody>
      </p:sp>
      <p:sp>
        <p:nvSpPr>
          <p:cNvPr id="2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1038341" name="Rectangle 5"/>
          <p:cNvSpPr>
            <a:spLocks noChangeArrowheads="1"/>
          </p:cNvSpPr>
          <p:nvPr/>
        </p:nvSpPr>
        <p:spPr bwMode="auto">
          <a:xfrm>
            <a:off x="2617788" y="2332038"/>
            <a:ext cx="184150" cy="822325"/>
          </a:xfrm>
          <a:prstGeom prst="rect">
            <a:avLst/>
          </a:prstGeom>
          <a:noFill/>
          <a:ln w="25400" algn="ctr">
            <a:noFill/>
            <a:miter lim="800000"/>
            <a:headEnd type="none" w="lg" len="med"/>
            <a:tailEnd type="none" w="lg" len="med"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2400" b="0">
                <a:solidFill>
                  <a:schemeClr val="tx1"/>
                </a:solidFill>
              </a:rPr>
              <a:t/>
            </a:r>
            <a:br>
              <a:rPr lang="en-US" sz="2400" b="0">
                <a:solidFill>
                  <a:schemeClr val="tx1"/>
                </a:solidFill>
              </a:rPr>
            </a:br>
            <a:endParaRPr lang="en-US" sz="2400" b="0">
              <a:solidFill>
                <a:schemeClr val="tx1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97392" y="785618"/>
            <a:ext cx="5486400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table-colspan-rowspan.html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2627313" y="3351213"/>
            <a:ext cx="5472112" cy="2592387"/>
            <a:chOff x="1649" y="1987"/>
            <a:chExt cx="2463" cy="864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3291" y="2563"/>
              <a:ext cx="821" cy="288"/>
            </a:xfrm>
            <a:prstGeom prst="rect">
              <a:avLst/>
            </a:prstGeom>
            <a:solidFill>
              <a:srgbClr val="CCCCFF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Cell[2,3]</a:t>
              </a: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1649" y="2563"/>
              <a:ext cx="821" cy="288"/>
            </a:xfrm>
            <a:prstGeom prst="rect">
              <a:avLst/>
            </a:prstGeom>
            <a:solidFill>
              <a:srgbClr val="CCCCFF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Cell[1,3]</a:t>
              </a: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291" y="2275"/>
              <a:ext cx="821" cy="288"/>
            </a:xfrm>
            <a:prstGeom prst="rect">
              <a:avLst/>
            </a:prstGeom>
            <a:solidFill>
              <a:srgbClr val="FFCC66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Cell[3,2]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470" y="2275"/>
              <a:ext cx="821" cy="576"/>
            </a:xfrm>
            <a:prstGeom prst="rect">
              <a:avLst/>
            </a:prstGeom>
            <a:solidFill>
              <a:srgbClr val="FFCC66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Cell[2,2]</a:t>
              </a: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1649" y="2275"/>
              <a:ext cx="821" cy="288"/>
            </a:xfrm>
            <a:prstGeom prst="rect">
              <a:avLst/>
            </a:prstGeom>
            <a:solidFill>
              <a:srgbClr val="FFCC66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Cell[1,2]</a:t>
              </a: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470" y="1987"/>
              <a:ext cx="1642" cy="288"/>
            </a:xfrm>
            <a:prstGeom prst="rect">
              <a:avLst/>
            </a:prstGeom>
            <a:solidFill>
              <a:srgbClr val="FFFF00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Cell[2,1]</a:t>
              </a: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649" y="1987"/>
              <a:ext cx="821" cy="288"/>
            </a:xfrm>
            <a:prstGeom prst="rect">
              <a:avLst/>
            </a:prstGeom>
            <a:solidFill>
              <a:srgbClr val="FFFF00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Cell[1,1]</a:t>
              </a:r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1649" y="1987"/>
              <a:ext cx="2463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>
              <a:innerShdw blurRad="114300">
                <a:prstClr val="black"/>
              </a:inn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1649" y="2851"/>
              <a:ext cx="2463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>
              <a:innerShdw blurRad="114300">
                <a:prstClr val="black"/>
              </a:inn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1649" y="1987"/>
              <a:ext cx="0" cy="864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>
              <a:innerShdw blurRad="114300">
                <a:prstClr val="black"/>
              </a:inn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4112" y="1987"/>
              <a:ext cx="0" cy="864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>
              <a:innerShdw blurRad="114300">
                <a:prstClr val="black"/>
              </a:inn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1649" y="2275"/>
              <a:ext cx="2463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2470" y="1987"/>
              <a:ext cx="0" cy="864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1649" y="2563"/>
              <a:ext cx="821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>
              <a:off x="3291" y="2275"/>
              <a:ext cx="0" cy="576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>
              <a:off x="3291" y="2563"/>
              <a:ext cx="821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376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19250" y="2566988"/>
            <a:ext cx="5761038" cy="63658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HTML Forms</a:t>
            </a:r>
            <a:endParaRPr lang="bg-BG" dirty="0" smtClean="0"/>
          </a:p>
        </p:txBody>
      </p:sp>
      <p:sp>
        <p:nvSpPr>
          <p:cNvPr id="1021955" name="Rectangle 3"/>
          <p:cNvSpPr>
            <a:spLocks noChangeArrowheads="1"/>
          </p:cNvSpPr>
          <p:nvPr/>
        </p:nvSpPr>
        <p:spPr bwMode="auto">
          <a:xfrm>
            <a:off x="1619250" y="3380020"/>
            <a:ext cx="5761038" cy="409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algn="ctr" eaLnBrk="0" hangingPunct="0">
              <a:lnSpc>
                <a:spcPct val="95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Entering User Data from a Web Page</a:t>
            </a:r>
            <a:endParaRPr lang="bg-BG" sz="2800" b="1" dirty="0" smtClean="0">
              <a:solidFill>
                <a:srgbClr val="FAF7C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31746" name="Picture 2" descr="http://cdn-www.soyouwanna.com/images/lessons/WebProgAOL01fg01-new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701251">
            <a:off x="3306833" y="3714294"/>
            <a:ext cx="2247900" cy="3067722"/>
          </a:xfrm>
          <a:prstGeom prst="roundRect">
            <a:avLst>
              <a:gd name="adj" fmla="val 564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scene3d>
            <a:camera prst="isometricOffAxis1Right"/>
            <a:lightRig rig="threePt" dir="t"/>
          </a:scene3d>
        </p:spPr>
      </p:pic>
      <p:pic>
        <p:nvPicPr>
          <p:cNvPr id="31748" name="Picture 4" descr="http://www.learn-html-tutorial.com/Images/sol-reg2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57900" y="426718"/>
            <a:ext cx="2171700" cy="2316482"/>
          </a:xfrm>
          <a:prstGeom prst="roundRect">
            <a:avLst>
              <a:gd name="adj" fmla="val 60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pic>
        <p:nvPicPr>
          <p:cNvPr id="31750" name="Picture 6" descr="http://icons2.iconarchive.com/icons/dryicons/aesthetica-2/48/html-page-accept-ic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43800" y="2590800"/>
            <a:ext cx="457200" cy="457200"/>
          </a:xfrm>
          <a:prstGeom prst="rect">
            <a:avLst/>
          </a:prstGeom>
          <a:noFill/>
        </p:spPr>
      </p:pic>
      <p:pic>
        <p:nvPicPr>
          <p:cNvPr id="31752" name="Picture 8" descr="http://www.iconarchive.com/icons/mart/glaze/128/html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2683012">
            <a:off x="709695" y="1319294"/>
            <a:ext cx="1219200" cy="12192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911367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 Forms</a:t>
            </a:r>
          </a:p>
        </p:txBody>
      </p:sp>
      <p:sp>
        <p:nvSpPr>
          <p:cNvPr id="933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defRPr/>
            </a:pPr>
            <a:r>
              <a:rPr lang="en-US" dirty="0" smtClean="0"/>
              <a:t>Forms are the primary method for gathering data from site visitors</a:t>
            </a:r>
          </a:p>
          <a:p>
            <a:pPr>
              <a:spcBef>
                <a:spcPts val="1200"/>
              </a:spcBef>
              <a:defRPr/>
            </a:pPr>
            <a:r>
              <a:rPr lang="en-US" dirty="0" smtClean="0"/>
              <a:t>Create a form block with</a:t>
            </a:r>
          </a:p>
          <a:p>
            <a:pPr>
              <a:spcBef>
                <a:spcPts val="1200"/>
              </a:spcBef>
              <a:defRPr/>
            </a:pPr>
            <a:endParaRPr lang="en-US" dirty="0" smtClean="0"/>
          </a:p>
          <a:p>
            <a:pPr>
              <a:spcBef>
                <a:spcPts val="1200"/>
              </a:spcBef>
              <a:defRPr/>
            </a:pPr>
            <a:r>
              <a:rPr lang="en-US" dirty="0" smtClean="0"/>
              <a:t>Example: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sp>
        <p:nvSpPr>
          <p:cNvPr id="933892" name="Rectangle 4"/>
          <p:cNvSpPr>
            <a:spLocks noChangeArrowheads="1"/>
          </p:cNvSpPr>
          <p:nvPr/>
        </p:nvSpPr>
        <p:spPr bwMode="auto">
          <a:xfrm>
            <a:off x="755650" y="3105090"/>
            <a:ext cx="7488238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&lt;form&gt;&lt;/form&gt;</a:t>
            </a:r>
          </a:p>
        </p:txBody>
      </p:sp>
      <p:sp>
        <p:nvSpPr>
          <p:cNvPr id="933893" name="Rectangle 5"/>
          <p:cNvSpPr>
            <a:spLocks noChangeArrowheads="1"/>
          </p:cNvSpPr>
          <p:nvPr/>
        </p:nvSpPr>
        <p:spPr bwMode="auto">
          <a:xfrm>
            <a:off x="755650" y="4495800"/>
            <a:ext cx="7488238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name="myForm" method="post" action="path/to/some-script.php"&gt;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...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sp>
        <p:nvSpPr>
          <p:cNvPr id="933894" name="AutoShape 6"/>
          <p:cNvSpPr>
            <a:spLocks noChangeArrowheads="1"/>
          </p:cNvSpPr>
          <p:nvPr/>
        </p:nvSpPr>
        <p:spPr bwMode="auto">
          <a:xfrm>
            <a:off x="1981200" y="5562600"/>
            <a:ext cx="5513388" cy="953453"/>
          </a:xfrm>
          <a:prstGeom prst="wedgeRoundRectCallout">
            <a:avLst>
              <a:gd name="adj1" fmla="val -43068"/>
              <a:gd name="adj2" fmla="val -9044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"action" attribute tells where the form data should be sent</a:t>
            </a:r>
          </a:p>
        </p:txBody>
      </p:sp>
      <p:sp>
        <p:nvSpPr>
          <p:cNvPr id="933895" name="AutoShape 7"/>
          <p:cNvSpPr>
            <a:spLocks noChangeArrowheads="1"/>
          </p:cNvSpPr>
          <p:nvPr/>
        </p:nvSpPr>
        <p:spPr bwMode="auto">
          <a:xfrm>
            <a:off x="3581400" y="2819400"/>
            <a:ext cx="5065712" cy="1379101"/>
          </a:xfrm>
          <a:prstGeom prst="wedgeRoundRectCallout">
            <a:avLst>
              <a:gd name="adj1" fmla="val -37849"/>
              <a:gd name="adj2" fmla="val 7708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“method" attribute tells how the form data should be sent – via GET or POST request</a:t>
            </a:r>
          </a:p>
        </p:txBody>
      </p:sp>
    </p:spTree>
    <p:extLst>
      <p:ext uri="{BB962C8B-B14F-4D97-AF65-F5344CB8AC3E}">
        <p14:creationId xmlns:p14="http://schemas.microsoft.com/office/powerpoint/2010/main" val="305480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3894" grpId="0" animBg="1"/>
      <p:bldP spid="93389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 Fields</a:t>
            </a:r>
          </a:p>
        </p:txBody>
      </p:sp>
      <p:sp>
        <p:nvSpPr>
          <p:cNvPr id="935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Single-line text input fields:</a:t>
            </a:r>
          </a:p>
          <a:p>
            <a:pPr>
              <a:lnSpc>
                <a:spcPct val="90000"/>
              </a:lnSpc>
              <a:defRPr/>
            </a:pPr>
            <a:endParaRPr lang="en-US" sz="24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90000"/>
              </a:lnSpc>
              <a:defRPr/>
            </a:pPr>
            <a:endParaRPr lang="en-US" sz="24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Multi-line textarea fields:</a:t>
            </a:r>
          </a:p>
          <a:p>
            <a:pPr>
              <a:lnSpc>
                <a:spcPct val="90000"/>
              </a:lnSpc>
              <a:defRPr/>
            </a:pPr>
            <a:endParaRPr lang="en-US" sz="2800" dirty="0" smtClean="0"/>
          </a:p>
          <a:p>
            <a:pPr>
              <a:lnSpc>
                <a:spcPct val="90000"/>
              </a:lnSpc>
              <a:defRPr/>
            </a:pPr>
            <a:endParaRPr lang="en-US" sz="2800" dirty="0" smtClean="0"/>
          </a:p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Hidden fields contain data not shown to the user:</a:t>
            </a:r>
          </a:p>
          <a:p>
            <a:pPr>
              <a:lnSpc>
                <a:spcPct val="90000"/>
              </a:lnSpc>
              <a:defRPr/>
            </a:pPr>
            <a:endParaRPr lang="en-US" sz="2800" dirty="0" smtClean="0"/>
          </a:p>
          <a:p>
            <a:pPr>
              <a:lnSpc>
                <a:spcPct val="90000"/>
              </a:lnSpc>
              <a:defRPr/>
            </a:pPr>
            <a:endParaRPr lang="en-US" sz="2800" dirty="0" smtClean="0"/>
          </a:p>
          <a:p>
            <a:pPr lvl="1">
              <a:lnSpc>
                <a:spcPct val="90000"/>
              </a:lnSpc>
              <a:defRPr/>
            </a:pPr>
            <a:r>
              <a:rPr lang="en-US" sz="2800" dirty="0" smtClean="0"/>
              <a:t>Often used by JavaScript code</a:t>
            </a:r>
            <a:endParaRPr lang="en-US" sz="28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sp>
        <p:nvSpPr>
          <p:cNvPr id="935940" name="Rectangle 4"/>
          <p:cNvSpPr>
            <a:spLocks noChangeArrowheads="1"/>
          </p:cNvSpPr>
          <p:nvPr/>
        </p:nvSpPr>
        <p:spPr bwMode="auto">
          <a:xfrm>
            <a:off x="755650" y="1730514"/>
            <a:ext cx="748823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name="FirstName" value="This is a text field" /&gt;</a:t>
            </a:r>
          </a:p>
        </p:txBody>
      </p:sp>
      <p:sp>
        <p:nvSpPr>
          <p:cNvPr id="935941" name="Rectangle 5"/>
          <p:cNvSpPr>
            <a:spLocks noChangeArrowheads="1"/>
          </p:cNvSpPr>
          <p:nvPr/>
        </p:nvSpPr>
        <p:spPr bwMode="auto">
          <a:xfrm>
            <a:off x="755650" y="3276600"/>
            <a:ext cx="748823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&lt;textarea name="Comments"&gt;This is a multi-line text field&lt;/textarea&gt;</a:t>
            </a:r>
          </a:p>
        </p:txBody>
      </p:sp>
      <p:sp>
        <p:nvSpPr>
          <p:cNvPr id="935942" name="Rectangle 6"/>
          <p:cNvSpPr>
            <a:spLocks noChangeArrowheads="1"/>
          </p:cNvSpPr>
          <p:nvPr/>
        </p:nvSpPr>
        <p:spPr bwMode="auto">
          <a:xfrm>
            <a:off x="755650" y="4930914"/>
            <a:ext cx="748823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type="hidden" name="Account" value="This is a hidden text field" /&gt;</a:t>
            </a:r>
          </a:p>
        </p:txBody>
      </p:sp>
    </p:spTree>
    <p:extLst>
      <p:ext uri="{BB962C8B-B14F-4D97-AF65-F5344CB8AC3E}">
        <p14:creationId xmlns:p14="http://schemas.microsoft.com/office/powerpoint/2010/main" val="365057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Fieldsets</a:t>
            </a:r>
            <a:endParaRPr lang="en-US" dirty="0" smtClean="0"/>
          </a:p>
        </p:txBody>
      </p:sp>
      <p:sp>
        <p:nvSpPr>
          <p:cNvPr id="935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30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Fieldsets</a:t>
            </a:r>
            <a:r>
              <a:rPr lang="en-US" sz="3000" dirty="0" smtClean="0"/>
              <a:t> are used to enclose a group of related form fields:</a:t>
            </a:r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The </a:t>
            </a:r>
            <a:r>
              <a:rPr lang="en-US" sz="3000" dirty="0" smtClean="0">
                <a:solidFill>
                  <a:srgbClr val="FFFFFF"/>
                </a:solidFill>
              </a:rPr>
              <a:t>&lt;legend&gt;</a:t>
            </a:r>
            <a:r>
              <a:rPr lang="en-US" sz="3000" dirty="0" smtClean="0"/>
              <a:t> is the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fieldset</a:t>
            </a:r>
            <a:r>
              <a:rPr lang="en-US" sz="3000" dirty="0" smtClean="0"/>
              <a:t>'s title.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sp>
        <p:nvSpPr>
          <p:cNvPr id="935940" name="Rectangle 4"/>
          <p:cNvSpPr>
            <a:spLocks noChangeArrowheads="1"/>
          </p:cNvSpPr>
          <p:nvPr/>
        </p:nvSpPr>
        <p:spPr bwMode="auto">
          <a:xfrm>
            <a:off x="755650" y="1926372"/>
            <a:ext cx="7488238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method="post" action="form.aspx"&gt;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&lt;fieldset&gt;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&lt;legend&gt;Client Details&lt;/legend&gt;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&lt;input type="text" id="Name" /&gt;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&lt;input type="text" id="Phone" /&gt;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&lt;/fieldset&gt;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&lt;fieldset&gt;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&lt;legend&gt;Order Details&lt;/legend&gt;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&lt;input type="text" id="Quantity" /&gt;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&lt;textarea cols="40" rows="10"</a:t>
            </a:r>
            <a:b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id="Remarks"&gt;&lt;/textarea&gt;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&lt;/fieldset&gt;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</p:spTree>
    <p:extLst>
      <p:ext uri="{BB962C8B-B14F-4D97-AF65-F5344CB8AC3E}">
        <p14:creationId xmlns:p14="http://schemas.microsoft.com/office/powerpoint/2010/main" val="241879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 Input Controls</a:t>
            </a:r>
          </a:p>
        </p:txBody>
      </p:sp>
      <p:sp>
        <p:nvSpPr>
          <p:cNvPr id="937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Checkboxes:</a:t>
            </a:r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Radio buttons:</a:t>
            </a:r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spcBef>
                <a:spcPts val="3000"/>
              </a:spcBef>
              <a:defRPr/>
            </a:pPr>
            <a:r>
              <a:rPr lang="en-US" sz="3000" dirty="0" smtClean="0"/>
              <a:t>Radio buttons can be grouped, allowing only one to be selected from a group: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937988" name="Rectangle 4"/>
          <p:cNvSpPr>
            <a:spLocks noChangeArrowheads="1"/>
          </p:cNvSpPr>
          <p:nvPr/>
        </p:nvSpPr>
        <p:spPr bwMode="auto">
          <a:xfrm>
            <a:off x="755650" y="1806714"/>
            <a:ext cx="748823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type="checkbox" name="fruit" value="apple" /&gt;</a:t>
            </a:r>
          </a:p>
        </p:txBody>
      </p:sp>
      <p:sp>
        <p:nvSpPr>
          <p:cNvPr id="937989" name="Rectangle 5"/>
          <p:cNvSpPr>
            <a:spLocks noChangeArrowheads="1"/>
          </p:cNvSpPr>
          <p:nvPr/>
        </p:nvSpPr>
        <p:spPr bwMode="auto">
          <a:xfrm>
            <a:off x="755650" y="3486090"/>
            <a:ext cx="7488238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type="radio" name="title" value="Mr." /&gt;</a:t>
            </a:r>
          </a:p>
        </p:txBody>
      </p:sp>
      <p:sp>
        <p:nvSpPr>
          <p:cNvPr id="937990" name="Rectangle 6"/>
          <p:cNvSpPr>
            <a:spLocks noChangeArrowheads="1"/>
          </p:cNvSpPr>
          <p:nvPr/>
        </p:nvSpPr>
        <p:spPr bwMode="auto">
          <a:xfrm>
            <a:off x="762000" y="5445125"/>
            <a:ext cx="74676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type="radio" name="</a:t>
            </a:r>
            <a:r>
              <a:rPr lang="en-US" sz="2200" b="1" noProof="1" smtClean="0">
                <a:solidFill>
                  <a:srgbClr val="FAF8B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city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value="Lom" /&gt;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type="radio" name="</a:t>
            </a:r>
            <a:r>
              <a:rPr lang="en-US" sz="2200" b="1" noProof="1" smtClean="0">
                <a:solidFill>
                  <a:srgbClr val="FAF8B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city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value="Ruse" /&gt;</a:t>
            </a:r>
          </a:p>
        </p:txBody>
      </p:sp>
    </p:spTree>
    <p:extLst>
      <p:ext uri="{BB962C8B-B14F-4D97-AF65-F5344CB8AC3E}">
        <p14:creationId xmlns:p14="http://schemas.microsoft.com/office/powerpoint/2010/main" val="29174591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Other Form Controls</a:t>
            </a:r>
          </a:p>
        </p:txBody>
      </p:sp>
      <p:sp>
        <p:nvSpPr>
          <p:cNvPr id="940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 smtClean="0"/>
              <a:t>Dropdown menus:</a:t>
            </a:r>
          </a:p>
          <a:p>
            <a:pPr>
              <a:lnSpc>
                <a:spcPct val="90000"/>
              </a:lnSpc>
              <a:defRPr/>
            </a:pPr>
            <a:endParaRPr lang="en-US" dirty="0" smtClean="0"/>
          </a:p>
          <a:p>
            <a:pPr>
              <a:lnSpc>
                <a:spcPct val="90000"/>
              </a:lnSpc>
              <a:defRPr/>
            </a:pPr>
            <a:endParaRPr lang="en-US" dirty="0" smtClean="0"/>
          </a:p>
          <a:p>
            <a:pPr>
              <a:lnSpc>
                <a:spcPct val="90000"/>
              </a:lnSpc>
              <a:defRPr/>
            </a:pPr>
            <a:endParaRPr lang="en-US" dirty="0" smtClean="0"/>
          </a:p>
          <a:p>
            <a:pPr>
              <a:lnSpc>
                <a:spcPct val="90000"/>
              </a:lnSpc>
              <a:defRPr/>
            </a:pPr>
            <a:endParaRPr lang="en-US" sz="28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3000"/>
              </a:spcBef>
              <a:defRPr/>
            </a:pPr>
            <a:r>
              <a:rPr lang="en-US" dirty="0" smtClean="0"/>
              <a:t>Submit button: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  <p:sp>
        <p:nvSpPr>
          <p:cNvPr id="940036" name="Rectangle 4"/>
          <p:cNvSpPr>
            <a:spLocks noChangeArrowheads="1"/>
          </p:cNvSpPr>
          <p:nvPr/>
        </p:nvSpPr>
        <p:spPr bwMode="auto">
          <a:xfrm>
            <a:off x="611188" y="1752600"/>
            <a:ext cx="78486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&lt;select name="gender"&gt;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1"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selected="selected"&gt;Male&lt;/option&gt;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2"&gt;Female&lt;/option&gt;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3"&gt;Other&lt;/option&gt;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&lt;/select&gt;</a:t>
            </a:r>
          </a:p>
        </p:txBody>
      </p:sp>
      <p:sp>
        <p:nvSpPr>
          <p:cNvPr id="940037" name="Rectangle 5"/>
          <p:cNvSpPr>
            <a:spLocks noChangeArrowheads="1"/>
          </p:cNvSpPr>
          <p:nvPr/>
        </p:nvSpPr>
        <p:spPr bwMode="auto">
          <a:xfrm>
            <a:off x="611188" y="5036403"/>
            <a:ext cx="7848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type="submit" name="submitBtn" value="Apply Now" /&gt;</a:t>
            </a:r>
          </a:p>
        </p:txBody>
      </p:sp>
    </p:spTree>
    <p:extLst>
      <p:ext uri="{BB962C8B-B14F-4D97-AF65-F5344CB8AC3E}">
        <p14:creationId xmlns:p14="http://schemas.microsoft.com/office/powerpoint/2010/main" val="1953558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HTML Structure</a:t>
            </a:r>
          </a:p>
        </p:txBody>
      </p:sp>
      <p:sp>
        <p:nvSpPr>
          <p:cNvPr id="88269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95400"/>
            <a:ext cx="8686800" cy="48006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HTML is comprised of “elements” and “tags”</a:t>
            </a:r>
            <a:endParaRPr lang="en-US" sz="3000" dirty="0" smtClean="0">
              <a:latin typeface="Courier New" pitchFamily="49" charset="0"/>
            </a:endParaRP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Begins with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&lt;html&gt;</a:t>
            </a:r>
            <a:r>
              <a:rPr lang="en-US" sz="2800" dirty="0" smtClean="0"/>
              <a:t> and ends with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&lt;/html&gt;</a:t>
            </a:r>
          </a:p>
          <a:p>
            <a:pPr>
              <a:lnSpc>
                <a:spcPct val="100000"/>
              </a:lnSpc>
              <a:defRPr/>
            </a:pPr>
            <a:r>
              <a:rPr lang="en-US" sz="2800" dirty="0" smtClean="0"/>
              <a:t>Elements (tags) are nested one inside another:</a:t>
            </a:r>
          </a:p>
          <a:p>
            <a:pPr>
              <a:lnSpc>
                <a:spcPct val="100000"/>
              </a:lnSpc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defRPr/>
            </a:pPr>
            <a:r>
              <a:rPr lang="en-US" sz="2800" dirty="0" smtClean="0"/>
              <a:t>Tags have attributes:</a:t>
            </a:r>
          </a:p>
          <a:p>
            <a:pPr>
              <a:lnSpc>
                <a:spcPct val="100000"/>
              </a:lnSpc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defRPr/>
            </a:pPr>
            <a:r>
              <a:rPr lang="en-US" sz="2800" dirty="0" smtClean="0"/>
              <a:t>HTML describes structure using two main sections: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sz="2800" dirty="0" smtClean="0"/>
              <a:t> and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882693" name="Rectangle 5"/>
          <p:cNvSpPr>
            <a:spLocks noChangeArrowheads="1"/>
          </p:cNvSpPr>
          <p:nvPr/>
        </p:nvSpPr>
        <p:spPr bwMode="auto">
          <a:xfrm>
            <a:off x="615952" y="3156668"/>
            <a:ext cx="7918448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 &lt;head&gt;&lt;/head&gt; &lt;body&gt;&lt;/body&gt; &lt;/html&gt;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82694" name="Rectangle 6"/>
          <p:cNvSpPr>
            <a:spLocks noChangeArrowheads="1"/>
          </p:cNvSpPr>
          <p:nvPr/>
        </p:nvSpPr>
        <p:spPr bwMode="auto">
          <a:xfrm>
            <a:off x="615952" y="4299668"/>
            <a:ext cx="7918448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src="logo.jpg" alt="logo" /&gt;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Other Form Controls (2)</a:t>
            </a:r>
            <a:endParaRPr lang="bg-BG" smtClean="0"/>
          </a:p>
        </p:txBody>
      </p:sp>
      <p:sp>
        <p:nvSpPr>
          <p:cNvPr id="1059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r>
              <a:rPr lang="en-US" sz="3000" dirty="0" smtClean="0"/>
              <a:t>Reset button – brings the form to its initial state</a:t>
            </a:r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r>
              <a:rPr lang="en-US" sz="3000" dirty="0" smtClean="0"/>
              <a:t>Image button – acts like submit but image is displayed and click coordinates are sent</a:t>
            </a:r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r>
              <a:rPr lang="en-US" sz="3000" dirty="0" smtClean="0"/>
              <a:t>Ordinary button – used for </a:t>
            </a:r>
            <a:r>
              <a:rPr lang="en-US" sz="3000" dirty="0" err="1" smtClean="0"/>
              <a:t>Javascript</a:t>
            </a:r>
            <a:r>
              <a:rPr lang="en-US" sz="3000" dirty="0" smtClean="0"/>
              <a:t>, no default action</a:t>
            </a:r>
            <a:endParaRPr lang="bg-BG" sz="3000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sp>
        <p:nvSpPr>
          <p:cNvPr id="1059844" name="Rectangle 4"/>
          <p:cNvSpPr>
            <a:spLocks noChangeArrowheads="1"/>
          </p:cNvSpPr>
          <p:nvPr/>
        </p:nvSpPr>
        <p:spPr bwMode="auto">
          <a:xfrm>
            <a:off x="755650" y="1752600"/>
            <a:ext cx="76327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type="reset" name="resetBtn" value="Reset the form" /&gt;</a:t>
            </a:r>
          </a:p>
        </p:txBody>
      </p:sp>
      <p:sp>
        <p:nvSpPr>
          <p:cNvPr id="1059845" name="Rectangle 5"/>
          <p:cNvSpPr>
            <a:spLocks noChangeArrowheads="1"/>
          </p:cNvSpPr>
          <p:nvPr/>
        </p:nvSpPr>
        <p:spPr bwMode="auto">
          <a:xfrm>
            <a:off x="755650" y="3808413"/>
            <a:ext cx="76327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type="image" src="submit.gif" name="submitBtn" alt="Submit" /&gt;</a:t>
            </a:r>
          </a:p>
        </p:txBody>
      </p:sp>
      <p:sp>
        <p:nvSpPr>
          <p:cNvPr id="1059846" name="Rectangle 6"/>
          <p:cNvSpPr>
            <a:spLocks noChangeArrowheads="1"/>
          </p:cNvSpPr>
          <p:nvPr/>
        </p:nvSpPr>
        <p:spPr bwMode="auto">
          <a:xfrm>
            <a:off x="755650" y="5862935"/>
            <a:ext cx="76327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type="button" value="click me" /&gt;</a:t>
            </a:r>
          </a:p>
        </p:txBody>
      </p:sp>
    </p:spTree>
    <p:extLst>
      <p:ext uri="{BB962C8B-B14F-4D97-AF65-F5344CB8AC3E}">
        <p14:creationId xmlns:p14="http://schemas.microsoft.com/office/powerpoint/2010/main" val="3021945953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Other Form Controls (3)</a:t>
            </a:r>
            <a:endParaRPr lang="bg-BG" smtClean="0"/>
          </a:p>
        </p:txBody>
      </p:sp>
      <p:sp>
        <p:nvSpPr>
          <p:cNvPr id="1060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000" dirty="0" smtClean="0"/>
              <a:t>Password input – a text field which masks the entered text with * signs</a:t>
            </a:r>
          </a:p>
          <a:p>
            <a:pPr>
              <a:defRPr/>
            </a:pPr>
            <a:endParaRPr lang="en-US" sz="3000" dirty="0" smtClean="0"/>
          </a:p>
          <a:p>
            <a:pPr>
              <a:defRPr/>
            </a:pPr>
            <a:r>
              <a:rPr lang="en-US" sz="3000" dirty="0" smtClean="0"/>
              <a:t>Multiple select field – displays the list of items in multiple lines, instead of one</a:t>
            </a:r>
            <a:endParaRPr lang="bg-BG" sz="30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sp>
        <p:nvSpPr>
          <p:cNvPr id="1060868" name="Rectangle 4"/>
          <p:cNvSpPr>
            <a:spLocks noChangeArrowheads="1"/>
          </p:cNvSpPr>
          <p:nvPr/>
        </p:nvSpPr>
        <p:spPr bwMode="auto">
          <a:xfrm>
            <a:off x="684213" y="2209800"/>
            <a:ext cx="7848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type="password" name="pass" /&gt;</a:t>
            </a:r>
          </a:p>
        </p:txBody>
      </p:sp>
      <p:sp>
        <p:nvSpPr>
          <p:cNvPr id="1060869" name="Rectangle 5"/>
          <p:cNvSpPr>
            <a:spLocks noChangeArrowheads="1"/>
          </p:cNvSpPr>
          <p:nvPr/>
        </p:nvSpPr>
        <p:spPr bwMode="auto">
          <a:xfrm>
            <a:off x="684213" y="4038600"/>
            <a:ext cx="78486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&lt;select name="products" multiple="multiple"&gt;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1"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selected="selected"&gt;keyboard&lt;/option&gt;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2"&gt;mouse&lt;/option&gt;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3"&gt;speakers&lt;/option&gt;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&lt;/select&gt;</a:t>
            </a:r>
          </a:p>
        </p:txBody>
      </p:sp>
    </p:spTree>
    <p:extLst>
      <p:ext uri="{BB962C8B-B14F-4D97-AF65-F5344CB8AC3E}">
        <p14:creationId xmlns:p14="http://schemas.microsoft.com/office/powerpoint/2010/main" val="451510396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Other Form Controls (4)</a:t>
            </a:r>
            <a:endParaRPr lang="bg-BG" dirty="0" smtClean="0"/>
          </a:p>
        </p:txBody>
      </p:sp>
      <p:sp>
        <p:nvSpPr>
          <p:cNvPr id="1060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000" dirty="0" smtClean="0"/>
              <a:t>File input – a field used for uploading files</a:t>
            </a:r>
          </a:p>
          <a:p>
            <a:pPr>
              <a:defRPr/>
            </a:pPr>
            <a:endParaRPr lang="en-US" sz="3000" dirty="0" smtClean="0"/>
          </a:p>
          <a:p>
            <a:pPr lvl="1">
              <a:defRPr/>
            </a:pPr>
            <a:r>
              <a:rPr lang="en-US" sz="2800" dirty="0" smtClean="0"/>
              <a:t>When used, it requires the form element to have a specific attribute:</a:t>
            </a:r>
            <a:endParaRPr lang="bg-BG" sz="28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sp>
        <p:nvSpPr>
          <p:cNvPr id="1060868" name="Rectangle 4"/>
          <p:cNvSpPr>
            <a:spLocks noChangeArrowheads="1"/>
          </p:cNvSpPr>
          <p:nvPr/>
        </p:nvSpPr>
        <p:spPr bwMode="auto">
          <a:xfrm>
            <a:off x="684213" y="1752600"/>
            <a:ext cx="7848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type="file" name="photo" /&gt;</a:t>
            </a:r>
          </a:p>
        </p:txBody>
      </p:sp>
      <p:sp>
        <p:nvSpPr>
          <p:cNvPr id="1060869" name="Rectangle 5"/>
          <p:cNvSpPr>
            <a:spLocks noChangeArrowheads="1"/>
          </p:cNvSpPr>
          <p:nvPr/>
        </p:nvSpPr>
        <p:spPr bwMode="auto">
          <a:xfrm>
            <a:off x="684213" y="3581400"/>
            <a:ext cx="78486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enctype="multipart/form-data"&gt;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&lt;input type="file" name="photo"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</p:spTree>
    <p:extLst>
      <p:ext uri="{BB962C8B-B14F-4D97-AF65-F5344CB8AC3E}">
        <p14:creationId xmlns:p14="http://schemas.microsoft.com/office/powerpoint/2010/main" val="3199069075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Labels</a:t>
            </a:r>
            <a:endParaRPr lang="bg-BG" dirty="0" smtClean="0"/>
          </a:p>
        </p:txBody>
      </p:sp>
      <p:sp>
        <p:nvSpPr>
          <p:cNvPr id="1060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000" dirty="0" smtClean="0"/>
              <a:t>Form labels are used to associate an explanatory text to a form field using the field's ID.</a:t>
            </a:r>
          </a:p>
          <a:p>
            <a:pPr>
              <a:defRPr/>
            </a:pPr>
            <a:endParaRPr lang="en-US" sz="3000" dirty="0" smtClean="0"/>
          </a:p>
          <a:p>
            <a:pPr>
              <a:defRPr/>
            </a:pPr>
            <a:endParaRPr lang="en-US" sz="3000" dirty="0" smtClean="0"/>
          </a:p>
          <a:p>
            <a:pPr>
              <a:defRPr/>
            </a:pPr>
            <a:r>
              <a:rPr lang="en-US" sz="3000" dirty="0" smtClean="0"/>
              <a:t>Clicking on a label focuses its associated field (checkboxes are toggled, radio buttons are checked)</a:t>
            </a:r>
          </a:p>
          <a:p>
            <a:pPr>
              <a:defRPr/>
            </a:pPr>
            <a:r>
              <a:rPr lang="en-US" sz="3000" dirty="0" smtClean="0"/>
              <a:t>Labels are both a usability and accessibility feature and are required in order to pass accessibility validation.</a:t>
            </a:r>
            <a:endParaRPr lang="bg-BG" sz="30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sp>
        <p:nvSpPr>
          <p:cNvPr id="1060868" name="Rectangle 4"/>
          <p:cNvSpPr>
            <a:spLocks noChangeArrowheads="1"/>
          </p:cNvSpPr>
          <p:nvPr/>
        </p:nvSpPr>
        <p:spPr bwMode="auto">
          <a:xfrm>
            <a:off x="684213" y="2209800"/>
            <a:ext cx="7848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&lt;label for="fn"&gt;First Name&lt;/label&gt;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id="fn" /&gt;</a:t>
            </a:r>
          </a:p>
        </p:txBody>
      </p:sp>
    </p:spTree>
    <p:extLst>
      <p:ext uri="{BB962C8B-B14F-4D97-AF65-F5344CB8AC3E}">
        <p14:creationId xmlns:p14="http://schemas.microsoft.com/office/powerpoint/2010/main" val="1670814506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HTML Forms – Example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  <p:sp>
        <p:nvSpPr>
          <p:cNvPr id="942085" name="Rectangle 5"/>
          <p:cNvSpPr>
            <a:spLocks noChangeArrowheads="1"/>
          </p:cNvSpPr>
          <p:nvPr/>
        </p:nvSpPr>
        <p:spPr bwMode="auto">
          <a:xfrm>
            <a:off x="555626" y="1143000"/>
            <a:ext cx="8054974" cy="56323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method="post" action="apply-now.php"&gt;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&lt;input name="subject" type="hidden" value="Class"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&lt;fieldset&gt;&lt;legend&gt;Academic information&lt;/legend&gt;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for="degree"&gt;Degree&lt;/label&gt;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&lt;select name="degree" id="degree"&gt;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&lt;option value="BA"&gt;Bachelor of Art&lt;/option&gt;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&lt;option value="BS"&gt;Bachelor of Science&lt;/option&gt;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&lt;option value="MBA" selected="selected"&gt;Master of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Business Administration&lt;/option&gt;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&lt;/select&gt;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&lt;br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for="studentid"&gt;Student ID&lt;/label&gt;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type="password" name="studentid"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&lt;/fieldset&gt;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&lt;fieldset&gt;&lt;legend&gt;Personal Details&lt;/legend&gt;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for="fname"&gt;First Name&lt;/label&gt;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type="text" name="fname" id="fname"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&lt;br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for="lname"&gt;Last Name&lt;/label&gt;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type="text" name="lname" id="lname" /&gt;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533400" y="649792"/>
            <a:ext cx="5486400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form.html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05029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HTML Forms – Example (2)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  <p:sp>
        <p:nvSpPr>
          <p:cNvPr id="967683" name="Rectangle 3"/>
          <p:cNvSpPr>
            <a:spLocks noChangeArrowheads="1"/>
          </p:cNvSpPr>
          <p:nvPr/>
        </p:nvSpPr>
        <p:spPr bwMode="auto">
          <a:xfrm>
            <a:off x="534988" y="1255058"/>
            <a:ext cx="8075612" cy="49654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&lt;br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Gender: 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&lt;input name="gender" type="radio" id="gm" value="m"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&lt;label for="gm"&gt;Male&lt;/label&gt;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&lt;input name="gender" type="radio" id="gf" value="f"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&lt;label for="gf"&gt;Female&lt;/label&gt;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&lt;br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for="email"&gt;Email&lt;/label&gt;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type="text" name="email" id="email"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&lt;/fieldset&gt;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&lt;p&gt;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&lt;textarea name="terms" cols="30" rows="4"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readonly="readonly"&gt;TERMS AND CONDITIONS...&lt;/textarea&gt;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&lt;/p&gt;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type="submit" name="submit" value="Send Form"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type="reset" value="Clear Form"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&lt;/p&gt;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533400" y="713761"/>
            <a:ext cx="54864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form.html (continued)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8827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533400" y="713761"/>
            <a:ext cx="54864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form.html (continued)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969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 Forms – Example (3)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05063" y="1295400"/>
            <a:ext cx="433387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2388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TabIndex</a:t>
            </a:r>
            <a:endParaRPr lang="en-US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tabindex</a:t>
            </a:r>
            <a:r>
              <a:rPr lang="en-US" dirty="0" smtClean="0"/>
              <a:t> HTML attribute controls the order in which form fields and hyperlinks are focused when repeatedly pressing the TAB key</a:t>
            </a:r>
          </a:p>
          <a:p>
            <a:pPr lvl="1"/>
            <a:r>
              <a:rPr lang="en-US" dirty="0" err="1" smtClean="0"/>
              <a:t>tabindex</a:t>
            </a:r>
            <a:r>
              <a:rPr lang="en-US" dirty="0" smtClean="0"/>
              <a:t>="0" (zero) - "natural" order</a:t>
            </a:r>
          </a:p>
          <a:p>
            <a:pPr lvl="1"/>
            <a:r>
              <a:rPr lang="en-US" dirty="0" smtClean="0"/>
              <a:t>If X &gt; Y, then elements with </a:t>
            </a:r>
            <a:r>
              <a:rPr lang="en-US" dirty="0" err="1" smtClean="0"/>
              <a:t>tabindex</a:t>
            </a:r>
            <a:r>
              <a:rPr lang="en-US" dirty="0" smtClean="0"/>
              <a:t>="X" are iterated before elements with </a:t>
            </a:r>
            <a:r>
              <a:rPr lang="en-US" dirty="0" err="1" smtClean="0"/>
              <a:t>tabindex</a:t>
            </a:r>
            <a:r>
              <a:rPr lang="en-US" dirty="0" smtClean="0"/>
              <a:t>="Y"</a:t>
            </a:r>
          </a:p>
          <a:p>
            <a:pPr lvl="1"/>
            <a:r>
              <a:rPr lang="en-US" dirty="0" smtClean="0"/>
              <a:t>Elements with negative </a:t>
            </a:r>
            <a:r>
              <a:rPr lang="en-US" dirty="0" err="1" smtClean="0"/>
              <a:t>tabindex</a:t>
            </a:r>
            <a:r>
              <a:rPr lang="en-US" dirty="0" smtClean="0"/>
              <a:t> are skipped, however, this is not defined in the standard</a:t>
            </a:r>
          </a:p>
          <a:p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84213" y="5715000"/>
            <a:ext cx="7848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tabindex="10" /&gt;</a:t>
            </a:r>
          </a:p>
        </p:txBody>
      </p:sp>
    </p:spTree>
    <p:extLst>
      <p:ext uri="{BB962C8B-B14F-4D97-AF65-F5344CB8AC3E}">
        <p14:creationId xmlns:p14="http://schemas.microsoft.com/office/powerpoint/2010/main" val="191287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4572001"/>
            <a:ext cx="7924800" cy="685800"/>
          </a:xfrm>
        </p:spPr>
        <p:txBody>
          <a:bodyPr/>
          <a:lstStyle/>
          <a:p>
            <a:r>
              <a:rPr lang="en-US" dirty="0" smtClean="0"/>
              <a:t>HTML Frames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09600" y="5298280"/>
            <a:ext cx="7924800" cy="569120"/>
          </a:xfrm>
        </p:spPr>
        <p:txBody>
          <a:bodyPr/>
          <a:lstStyle/>
          <a:p>
            <a:r>
              <a:rPr lang="en-US" noProof="1" smtClean="0">
                <a:latin typeface="Consolas" pitchFamily="49" charset="0"/>
                <a:cs typeface="Consolas" pitchFamily="49" charset="0"/>
              </a:rPr>
              <a:t>&lt;frameset&gt;</a:t>
            </a:r>
            <a:r>
              <a:rPr lang="en-US" noProof="1" smtClean="0"/>
              <a:t>,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&lt;frame&gt;</a:t>
            </a:r>
            <a:r>
              <a:rPr lang="en-US" noProof="1" smtClean="0"/>
              <a:t> and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&lt;iframe&gt;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6" name="Picture 2" descr="http://www.webdevelopersnotes.com/tutorials/adhtml/nframe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47800"/>
            <a:ext cx="3657600" cy="24384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geosignal.org/wmsclient/viewer/doc/img/framese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425448"/>
            <a:ext cx="3790950" cy="243898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123740" lon="1804826" rev="2156107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3018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Frames</a:t>
            </a:r>
            <a:r>
              <a:rPr lang="en-US" dirty="0" smtClean="0"/>
              <a:t> provide a way to show multiple HTML documents in a single Web page</a:t>
            </a:r>
          </a:p>
          <a:p>
            <a:r>
              <a:rPr lang="en-US" dirty="0" smtClean="0"/>
              <a:t>The page can be split into separate views (frames) horizontally and vertically</a:t>
            </a:r>
          </a:p>
          <a:p>
            <a:r>
              <a:rPr lang="en-US" dirty="0" smtClean="0"/>
              <a:t>Frames were popular in the early ages of HTML development, but now their usage is rejected</a:t>
            </a:r>
          </a:p>
          <a:p>
            <a:r>
              <a:rPr lang="en-US" dirty="0" smtClean="0"/>
              <a:t>Frames are not supported by all user agents (browsers, search engines, etc.)</a:t>
            </a:r>
          </a:p>
          <a:p>
            <a:pPr lvl="1"/>
            <a:r>
              <a:rPr lang="en-US" dirty="0" smtClean="0"/>
              <a:t>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&lt;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noframes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&gt; </a:t>
            </a:r>
            <a:r>
              <a:rPr lang="en-US" dirty="0" smtClean="0"/>
              <a:t>element is used to provide content for non-compatible agents.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352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HTML Code Formatting</a:t>
            </a:r>
          </a:p>
        </p:txBody>
      </p:sp>
      <p:sp>
        <p:nvSpPr>
          <p:cNvPr id="88269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The HTML source code should be formatted to increase readability and facilitate debugging.</a:t>
            </a:r>
            <a:endParaRPr lang="en-US" sz="3000" dirty="0" smtClean="0">
              <a:latin typeface="Courier New" pitchFamily="49" charset="0"/>
            </a:endParaRP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Every block element should start on a new line.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Every nested (block) element should be indented.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Browsers ignore multiple whitespaces in the page source, so formatting is harmless.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For performance reasons, formatting can be sacrificed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Frames –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7388" y="1712893"/>
            <a:ext cx="7770812" cy="30162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&lt;head&gt;&lt;title&gt;Frames Example&lt;/title&gt;&lt;/head&gt;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frameset cols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="180px,*,150px"&gt;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frame src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="left.html"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&lt;frame src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="middle.html"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frame src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="right.html"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frameset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428874" y="1094872"/>
            <a:ext cx="2057400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frames.html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" y="5218093"/>
            <a:ext cx="8077200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indent="-360363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</a:pP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Note the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target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attribute applied to the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&lt;a&gt;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elements in the left frame.</a:t>
            </a:r>
          </a:p>
        </p:txBody>
      </p:sp>
    </p:spTree>
    <p:extLst>
      <p:ext uri="{BB962C8B-B14F-4D97-AF65-F5344CB8AC3E}">
        <p14:creationId xmlns:p14="http://schemas.microsoft.com/office/powerpoint/2010/main" val="25921085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Inline Frames: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&lt;iframe&gt;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Inline frames</a:t>
            </a:r>
            <a:r>
              <a:rPr lang="en-US" dirty="0" smtClean="0"/>
              <a:t> provide a way to show one website inside another website: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7388" y="3099137"/>
            <a:ext cx="7770812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&lt;iframe name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iframeGoogle" width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600" height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400" src="http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://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www.google.com" frameborder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yes" scrolling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="yes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"&gt;&lt;/iframe&gt;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5257799" y="2514600"/>
            <a:ext cx="3179135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iframe-demo.html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58726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09800"/>
            <a:ext cx="8229600" cy="1524000"/>
          </a:xfrm>
        </p:spPr>
        <p:txBody>
          <a:bodyPr/>
          <a:lstStyle/>
          <a:p>
            <a:r>
              <a:rPr lang="en-US" dirty="0" smtClean="0"/>
              <a:t>Cascading Style Sheets (CSS)</a:t>
            </a:r>
            <a:endParaRPr lang="en-US" dirty="0"/>
          </a:p>
        </p:txBody>
      </p:sp>
      <p:pic>
        <p:nvPicPr>
          <p:cNvPr id="80898" name="Picture 2" descr="http://www.dlocc.com/articles/wp-content/uploads/2009/12/css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53367">
            <a:off x="6461331" y="560673"/>
            <a:ext cx="1338789" cy="1338790"/>
          </a:xfrm>
          <a:prstGeom prst="rect">
            <a:avLst/>
          </a:prstGeom>
          <a:noFill/>
        </p:spPr>
      </p:pic>
      <p:pic>
        <p:nvPicPr>
          <p:cNvPr id="80900" name="Picture 4" descr="http://www.iconspedia.com/uploads/1238117267184726349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48391">
            <a:off x="2702318" y="385160"/>
            <a:ext cx="1748902" cy="1748902"/>
          </a:xfrm>
          <a:prstGeom prst="rect">
            <a:avLst/>
          </a:prstGeom>
          <a:noFill/>
        </p:spPr>
      </p:pic>
      <p:pic>
        <p:nvPicPr>
          <p:cNvPr id="80902" name="Picture 6" descr="http://www.cssnewbie.com/wp-content/uploads/2008/02/css-example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419" y="4724400"/>
            <a:ext cx="3657600" cy="1636776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72301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What is CSS?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Styling with Cascading Stylesheets (CSS)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Selectors and style definitions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Linking HTML and CSS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Fonts, Backgrounds, Borders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The Box Model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Alignment, Z-Index, Margin, Padding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Positioning and Floating Elements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Visibility, Display, Overflow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CSS Development Tools</a:t>
            </a:r>
          </a:p>
          <a:p>
            <a:pPr marL="541338" indent="-541338">
              <a:tabLst/>
            </a:pPr>
            <a:endParaRPr lang="en-US" dirty="0" smtClean="0">
              <a:solidFill>
                <a:srgbClr val="FAF7C8"/>
              </a:solidFill>
            </a:endParaRPr>
          </a:p>
          <a:p>
            <a:endParaRPr lang="en-US" dirty="0" smtClean="0">
              <a:solidFill>
                <a:srgbClr val="FAF7C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17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</a:t>
            </a:r>
            <a:r>
              <a:rPr lang="en-US" smtClean="0"/>
              <a:t>: A </a:t>
            </a:r>
            <a:r>
              <a:rPr lang="en-US" dirty="0" smtClean="0"/>
              <a:t>New Philosophy</a:t>
            </a:r>
          </a:p>
        </p:txBody>
      </p:sp>
      <p:sp>
        <p:nvSpPr>
          <p:cNvPr id="9768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Separate content from presentation!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  <p:sp>
        <p:nvSpPr>
          <p:cNvPr id="976900" name="Rectangle 4"/>
          <p:cNvSpPr>
            <a:spLocks noChangeArrowheads="1"/>
          </p:cNvSpPr>
          <p:nvPr/>
        </p:nvSpPr>
        <p:spPr bwMode="auto">
          <a:xfrm>
            <a:off x="1600200" y="3505200"/>
            <a:ext cx="1828800" cy="2590800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bg-BG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976901" name="Text Box 5"/>
          <p:cNvSpPr txBox="1">
            <a:spLocks noChangeArrowheads="1"/>
          </p:cNvSpPr>
          <p:nvPr/>
        </p:nvSpPr>
        <p:spPr bwMode="auto">
          <a:xfrm>
            <a:off x="1676400" y="3581400"/>
            <a:ext cx="1676400" cy="2369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Lorem ipsum dolor sit amet, consectetuer adipiscing elit. Suspendisse at pede ut purus malesuada dictum. Donec vitae neque non magna aliquam dictum.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Vestibulum et odio et ipsum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accumsan accumsan. Morbi at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arcu vel elit ultricies porta. Proin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tortor purus, luctus non, aliquam nec, interdum vel, mi. Sed nec quam nec odio lacinia molestie. Praesent augue tortor, convallis eget, euismod nonummy, lacinia ut, risus. </a:t>
            </a:r>
          </a:p>
        </p:txBody>
      </p:sp>
      <p:sp>
        <p:nvSpPr>
          <p:cNvPr id="976902" name="Rectangle 6"/>
          <p:cNvSpPr>
            <a:spLocks noChangeArrowheads="1"/>
          </p:cNvSpPr>
          <p:nvPr/>
        </p:nvSpPr>
        <p:spPr bwMode="auto">
          <a:xfrm>
            <a:off x="5334000" y="3505200"/>
            <a:ext cx="1828800" cy="2590800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976903" name="Rectangle 7"/>
          <p:cNvSpPr>
            <a:spLocks noChangeArrowheads="1"/>
          </p:cNvSpPr>
          <p:nvPr/>
        </p:nvSpPr>
        <p:spPr bwMode="auto">
          <a:xfrm>
            <a:off x="5486400" y="4738688"/>
            <a:ext cx="15240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4" name="Rectangle 8"/>
          <p:cNvSpPr>
            <a:spLocks noChangeArrowheads="1"/>
          </p:cNvSpPr>
          <p:nvPr/>
        </p:nvSpPr>
        <p:spPr bwMode="auto">
          <a:xfrm>
            <a:off x="5486400" y="5195888"/>
            <a:ext cx="1524000" cy="2286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5" name="Rectangle 9"/>
          <p:cNvSpPr>
            <a:spLocks noChangeArrowheads="1"/>
          </p:cNvSpPr>
          <p:nvPr/>
        </p:nvSpPr>
        <p:spPr bwMode="auto">
          <a:xfrm>
            <a:off x="5486400" y="5653088"/>
            <a:ext cx="1524000" cy="228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6" name="Text Box 10"/>
          <p:cNvSpPr txBox="1">
            <a:spLocks noChangeArrowheads="1"/>
          </p:cNvSpPr>
          <p:nvPr/>
        </p:nvSpPr>
        <p:spPr bwMode="auto">
          <a:xfrm>
            <a:off x="5403850" y="3609975"/>
            <a:ext cx="5397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kumimoji="0" lang="en-US" sz="1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Bold</a:t>
            </a:r>
          </a:p>
        </p:txBody>
      </p:sp>
      <p:sp>
        <p:nvSpPr>
          <p:cNvPr id="976907" name="Text Box 11"/>
          <p:cNvSpPr txBox="1">
            <a:spLocks noChangeArrowheads="1"/>
          </p:cNvSpPr>
          <p:nvPr/>
        </p:nvSpPr>
        <p:spPr bwMode="auto">
          <a:xfrm>
            <a:off x="5410200" y="3914775"/>
            <a:ext cx="6381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kumimoji="0" lang="en-US" sz="1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Italics</a:t>
            </a:r>
          </a:p>
        </p:txBody>
      </p:sp>
      <p:sp>
        <p:nvSpPr>
          <p:cNvPr id="976908" name="Text Box 12"/>
          <p:cNvSpPr txBox="1">
            <a:spLocks noChangeArrowheads="1"/>
          </p:cNvSpPr>
          <p:nvPr/>
        </p:nvSpPr>
        <p:spPr bwMode="auto">
          <a:xfrm>
            <a:off x="5410200" y="4248150"/>
            <a:ext cx="69121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kumimoji="0" lang="en-US" sz="1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Indent</a:t>
            </a:r>
          </a:p>
        </p:txBody>
      </p:sp>
      <p:sp>
        <p:nvSpPr>
          <p:cNvPr id="976909" name="Text Box 13"/>
          <p:cNvSpPr txBox="1">
            <a:spLocks noChangeArrowheads="1"/>
          </p:cNvSpPr>
          <p:nvPr/>
        </p:nvSpPr>
        <p:spPr bwMode="auto">
          <a:xfrm>
            <a:off x="1160030" y="2127250"/>
            <a:ext cx="2802370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 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(HTML document)</a:t>
            </a:r>
          </a:p>
        </p:txBody>
      </p:sp>
      <p:sp>
        <p:nvSpPr>
          <p:cNvPr id="976910" name="Text Box 14"/>
          <p:cNvSpPr txBox="1">
            <a:spLocks noChangeArrowheads="1"/>
          </p:cNvSpPr>
          <p:nvPr/>
        </p:nvSpPr>
        <p:spPr bwMode="auto">
          <a:xfrm>
            <a:off x="5009324" y="2127250"/>
            <a:ext cx="2534476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(CSS Document)</a:t>
            </a:r>
          </a:p>
        </p:txBody>
      </p:sp>
      <p:sp>
        <p:nvSpPr>
          <p:cNvPr id="976911" name="Line 15"/>
          <p:cNvSpPr>
            <a:spLocks noChangeShapeType="1"/>
          </p:cNvSpPr>
          <p:nvPr/>
        </p:nvSpPr>
        <p:spPr bwMode="auto">
          <a:xfrm flipH="1" flipV="1">
            <a:off x="2057400" y="3657600"/>
            <a:ext cx="3352800" cy="762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2" name="Line 16"/>
          <p:cNvSpPr>
            <a:spLocks noChangeShapeType="1"/>
          </p:cNvSpPr>
          <p:nvPr/>
        </p:nvSpPr>
        <p:spPr bwMode="auto">
          <a:xfrm flipH="1">
            <a:off x="3124200" y="4038600"/>
            <a:ext cx="2286000" cy="6096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3" name="Line 17"/>
          <p:cNvSpPr>
            <a:spLocks noChangeShapeType="1"/>
          </p:cNvSpPr>
          <p:nvPr/>
        </p:nvSpPr>
        <p:spPr bwMode="auto">
          <a:xfrm flipH="1">
            <a:off x="3200400" y="4419600"/>
            <a:ext cx="2286000" cy="3048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4" name="Line 18"/>
          <p:cNvSpPr>
            <a:spLocks noChangeShapeType="1"/>
          </p:cNvSpPr>
          <p:nvPr/>
        </p:nvSpPr>
        <p:spPr bwMode="auto">
          <a:xfrm flipH="1" flipV="1">
            <a:off x="2057400" y="3733800"/>
            <a:ext cx="3352800" cy="10668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5" name="Line 19"/>
          <p:cNvSpPr>
            <a:spLocks noChangeShapeType="1"/>
          </p:cNvSpPr>
          <p:nvPr/>
        </p:nvSpPr>
        <p:spPr bwMode="auto">
          <a:xfrm flipH="1" flipV="1">
            <a:off x="3276600" y="4876800"/>
            <a:ext cx="2133600" cy="4572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6" name="Line 20"/>
          <p:cNvSpPr>
            <a:spLocks noChangeShapeType="1"/>
          </p:cNvSpPr>
          <p:nvPr/>
        </p:nvSpPr>
        <p:spPr bwMode="auto">
          <a:xfrm flipH="1" flipV="1">
            <a:off x="3352800" y="5638800"/>
            <a:ext cx="2057400" cy="762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886937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6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76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76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76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76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76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76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76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76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76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76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76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76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76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76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76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76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6900" grpId="0" animBg="1"/>
      <p:bldP spid="976901" grpId="0"/>
      <p:bldP spid="976902" grpId="0" animBg="1"/>
      <p:bldP spid="976903" grpId="0" animBg="1"/>
      <p:bldP spid="976904" grpId="0" animBg="1"/>
      <p:bldP spid="976905" grpId="0" animBg="1"/>
      <p:bldP spid="976906" grpId="0"/>
      <p:bldP spid="976907" grpId="0"/>
      <p:bldP spid="976908" grpId="0"/>
      <p:bldP spid="976909" grpId="0"/>
      <p:bldP spid="976910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Resulting Page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95</a:t>
            </a:fld>
            <a:endParaRPr lang="en-US" dirty="0"/>
          </a:p>
        </p:txBody>
      </p:sp>
      <p:sp>
        <p:nvSpPr>
          <p:cNvPr id="977923" name="Rectangle 3"/>
          <p:cNvSpPr>
            <a:spLocks noChangeArrowheads="1"/>
          </p:cNvSpPr>
          <p:nvPr/>
        </p:nvSpPr>
        <p:spPr bwMode="auto">
          <a:xfrm>
            <a:off x="2133600" y="1066800"/>
            <a:ext cx="4681537" cy="5334000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7924" name="Text Box 4"/>
          <p:cNvSpPr txBox="1">
            <a:spLocks noChangeArrowheads="1"/>
          </p:cNvSpPr>
          <p:nvPr/>
        </p:nvSpPr>
        <p:spPr bwMode="auto">
          <a:xfrm>
            <a:off x="2339975" y="1196975"/>
            <a:ext cx="4362450" cy="5016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kumimoji="0"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kumimoji="0" lang="en-US" sz="2000" b="1" noProof="1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Lorem ipsum dolor sit amet, consectetuer adipiscing elit. Suspendisse at pede ut purus malesuada dictum. Donec vitae neque non magna aliquam dictum.</a:t>
            </a:r>
          </a:p>
          <a:p>
            <a:pPr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kumimoji="0" lang="en-US" sz="2000" b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kumimoji="0"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Vestibulum et odio et ipsum</a:t>
            </a:r>
          </a:p>
          <a:p>
            <a:pPr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kumimoji="0"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accumsan accumsan. Morbi at</a:t>
            </a:r>
          </a:p>
          <a:p>
            <a:pPr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kumimoji="0"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arcu vel elit ultricies porta. Proin</a:t>
            </a:r>
          </a:p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kumimoji="0" lang="en-US" sz="2000" b="1" noProof="1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Tortor purus, luctus non, aliquam nec, interdum vel, mi. Sed nec quam nec odio lacinia molestie. Praesent augue tortor, convallis eget, euismod nonummy, lacinia ut, risus. </a:t>
            </a:r>
          </a:p>
        </p:txBody>
      </p:sp>
    </p:spTree>
    <p:extLst>
      <p:ext uri="{BB962C8B-B14F-4D97-AF65-F5344CB8AC3E}">
        <p14:creationId xmlns:p14="http://schemas.microsoft.com/office/powerpoint/2010/main" val="47768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95929" y="4467457"/>
            <a:ext cx="5752142" cy="685800"/>
          </a:xfrm>
        </p:spPr>
        <p:txBody>
          <a:bodyPr/>
          <a:lstStyle/>
          <a:p>
            <a:pPr>
              <a:defRPr/>
            </a:pPr>
            <a:r>
              <a:rPr lang="en-US" smtClean="0"/>
              <a:t>CSS Intro</a:t>
            </a:r>
            <a:endParaRPr lang="bg-BG" dirty="0" smtClean="0"/>
          </a:p>
        </p:txBody>
      </p:sp>
      <p:sp>
        <p:nvSpPr>
          <p:cNvPr id="1021955" name="Rectangle 3"/>
          <p:cNvSpPr>
            <a:spLocks noChangeArrowheads="1"/>
          </p:cNvSpPr>
          <p:nvPr/>
        </p:nvSpPr>
        <p:spPr bwMode="auto">
          <a:xfrm>
            <a:off x="1687033" y="5381857"/>
            <a:ext cx="5761038" cy="409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algn="ctr" eaLnBrk="0" hangingPunct="0">
              <a:lnSpc>
                <a:spcPct val="95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Styling with Cascading Stylesheets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455" y="1743307"/>
            <a:ext cx="3253590" cy="2190750"/>
          </a:xfrm>
          <a:prstGeom prst="roundRect">
            <a:avLst>
              <a:gd name="adj" fmla="val 4783"/>
            </a:avLst>
          </a:prstGeom>
          <a:noFill/>
          <a:ln>
            <a:noFill/>
          </a:ln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://blog.arcane-graphics.com/wp-content/uploads/2009/01/1083339_computer_abbreviations_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1743307"/>
            <a:ext cx="2921000" cy="2190750"/>
          </a:xfrm>
          <a:prstGeom prst="roundRect">
            <a:avLst>
              <a:gd name="adj" fmla="val 4783"/>
            </a:avLst>
          </a:prstGeom>
          <a:noFill/>
          <a:ln>
            <a:noFill/>
          </a:ln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iconarchive.com/icons/enhancedlabs/lha-objects/128/Filetype-CSS-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3370">
            <a:off x="3641471" y="1175433"/>
            <a:ext cx="1654152" cy="1654152"/>
          </a:xfrm>
          <a:prstGeom prst="rect">
            <a:avLst/>
          </a:prstGeom>
          <a:noFill/>
          <a:effectLst>
            <a:outerShdw blurRad="127000" dist="38100" dir="2700000" sx="104000" sy="104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48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Introduction</a:t>
            </a:r>
            <a:endParaRPr lang="bg-BG" dirty="0" smtClean="0"/>
          </a:p>
        </p:txBody>
      </p:sp>
      <p:sp>
        <p:nvSpPr>
          <p:cNvPr id="9840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000" dirty="0" smtClean="0"/>
              <a:t>Cascading Style Sheets (CSS)</a:t>
            </a:r>
          </a:p>
          <a:p>
            <a:pPr lvl="1">
              <a:defRPr/>
            </a:pPr>
            <a:r>
              <a:rPr lang="en-US" sz="2800" dirty="0" smtClean="0"/>
              <a:t>Used to describe the presentation of documents</a:t>
            </a:r>
          </a:p>
          <a:p>
            <a:pPr lvl="1">
              <a:defRPr/>
            </a:pPr>
            <a:r>
              <a:rPr lang="en-US" sz="2800" dirty="0" smtClean="0"/>
              <a:t>Define sizes, spacing, fonts, colors, layout, etc.</a:t>
            </a:r>
          </a:p>
          <a:p>
            <a:pPr lvl="1">
              <a:defRPr/>
            </a:pPr>
            <a:r>
              <a:rPr lang="en-US" sz="2800" dirty="0" smtClean="0"/>
              <a:t>Improve content accessibility</a:t>
            </a:r>
          </a:p>
          <a:p>
            <a:pPr lvl="1">
              <a:defRPr/>
            </a:pPr>
            <a:r>
              <a:rPr lang="en-US" sz="2800" dirty="0" smtClean="0"/>
              <a:t>Improve flexibility</a:t>
            </a:r>
          </a:p>
          <a:p>
            <a:pPr>
              <a:defRPr/>
            </a:pPr>
            <a:r>
              <a:rPr lang="en-US" sz="3000" dirty="0" smtClean="0"/>
              <a:t>Designed to separate presentation from content</a:t>
            </a:r>
          </a:p>
          <a:p>
            <a:pPr>
              <a:defRPr/>
            </a:pPr>
            <a:r>
              <a:rPr lang="en-US" sz="3000" dirty="0" smtClean="0"/>
              <a:t>Due to CSS, all HTML presentation tags and attributes are deprecated, e.g.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font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center</a:t>
            </a:r>
            <a:r>
              <a:rPr lang="en-US" sz="3000" dirty="0" smtClean="0"/>
              <a:t>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1959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Introduction (2)</a:t>
            </a:r>
            <a:endParaRPr lang="bg-BG" dirty="0" smtClean="0"/>
          </a:p>
        </p:txBody>
      </p:sp>
      <p:sp>
        <p:nvSpPr>
          <p:cNvPr id="999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can be applied to any XML document</a:t>
            </a:r>
          </a:p>
          <a:p>
            <a:pPr lvl="1">
              <a:defRPr/>
            </a:pPr>
            <a:r>
              <a:rPr lang="en-US" dirty="0" smtClean="0"/>
              <a:t>Not just to HTML / XHTML</a:t>
            </a:r>
          </a:p>
          <a:p>
            <a:pPr>
              <a:defRPr/>
            </a:pPr>
            <a:r>
              <a:rPr lang="en-US" dirty="0" smtClean="0"/>
              <a:t>CSS can specify different styles for different media</a:t>
            </a:r>
          </a:p>
          <a:p>
            <a:pPr lvl="1">
              <a:defRPr/>
            </a:pPr>
            <a:r>
              <a:rPr lang="en-US" dirty="0" smtClean="0"/>
              <a:t>On-screen</a:t>
            </a:r>
          </a:p>
          <a:p>
            <a:pPr lvl="1">
              <a:defRPr/>
            </a:pPr>
            <a:r>
              <a:rPr lang="en-US" dirty="0" smtClean="0"/>
              <a:t>In print</a:t>
            </a:r>
          </a:p>
          <a:p>
            <a:pPr lvl="1">
              <a:defRPr/>
            </a:pPr>
            <a:r>
              <a:rPr lang="en-US" dirty="0" smtClean="0"/>
              <a:t>Handheld, projection, etc.</a:t>
            </a:r>
          </a:p>
          <a:p>
            <a:pPr lvl="1">
              <a:defRPr/>
            </a:pPr>
            <a:r>
              <a:rPr lang="en-US" dirty="0" smtClean="0"/>
              <a:t>… even by voice or Braille-based reader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8602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Why “Cascading”?</a:t>
            </a:r>
            <a:endParaRPr lang="bg-BG" dirty="0" smtClean="0"/>
          </a:p>
        </p:txBody>
      </p:sp>
      <p:sp>
        <p:nvSpPr>
          <p:cNvPr id="998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Priority scheme determining which style rules apply to element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Cascade priorities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specificity (weight)</a:t>
            </a:r>
            <a:r>
              <a:rPr lang="en-US" dirty="0" smtClean="0"/>
              <a:t> are calculated and assigned to the rules</a:t>
            </a:r>
          </a:p>
          <a:p>
            <a:pPr lvl="1">
              <a:defRPr/>
            </a:pPr>
            <a:r>
              <a:rPr lang="en-US" dirty="0" smtClean="0"/>
              <a:t>Child elements in the HTML DOM tree inherit styles from their parent</a:t>
            </a:r>
          </a:p>
          <a:p>
            <a:pPr lvl="2">
              <a:defRPr/>
            </a:pPr>
            <a:r>
              <a:rPr lang="en-US" dirty="0" smtClean="0"/>
              <a:t>Can override them</a:t>
            </a:r>
          </a:p>
          <a:p>
            <a:pPr lvl="2">
              <a:defRPr/>
            </a:pPr>
            <a:r>
              <a:rPr lang="en-US" dirty="0" smtClean="0"/>
              <a:t>Control via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!important</a:t>
            </a:r>
            <a:r>
              <a:rPr lang="en-US" dirty="0" smtClean="0"/>
              <a:t> rule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463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-PowerPoint-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Telerik-PowerPoint-Theme</Template>
  <TotalTime>8336</TotalTime>
  <Words>16779</Words>
  <Application>Microsoft Office PowerPoint</Application>
  <PresentationFormat>On-screen Show (4:3)</PresentationFormat>
  <Paragraphs>2818</Paragraphs>
  <Slides>225</Slides>
  <Notes>58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225</vt:i4>
      </vt:variant>
    </vt:vector>
  </HeadingPairs>
  <TitlesOfParts>
    <vt:vector size="237" baseType="lpstr">
      <vt:lpstr>Arial</vt:lpstr>
      <vt:lpstr>Bookman Old Style</vt:lpstr>
      <vt:lpstr>Calibri</vt:lpstr>
      <vt:lpstr>Cambria</vt:lpstr>
      <vt:lpstr>Consolas</vt:lpstr>
      <vt:lpstr>Corbel</vt:lpstr>
      <vt:lpstr>Courier New</vt:lpstr>
      <vt:lpstr>Times New Roman</vt:lpstr>
      <vt:lpstr>Wingdings</vt:lpstr>
      <vt:lpstr>Wingdings 2</vt:lpstr>
      <vt:lpstr>Telerik-PowerPoint-Theme</vt:lpstr>
      <vt:lpstr>Image</vt:lpstr>
      <vt:lpstr>HTML Basics</vt:lpstr>
      <vt:lpstr>Table of Contents</vt:lpstr>
      <vt:lpstr>Table of Contents (2)</vt:lpstr>
      <vt:lpstr>How the Web Works?</vt:lpstr>
      <vt:lpstr>What is a Web Page?</vt:lpstr>
      <vt:lpstr>Creating HTML Pages</vt:lpstr>
      <vt:lpstr>HTML Basics</vt:lpstr>
      <vt:lpstr>HTML Structure</vt:lpstr>
      <vt:lpstr>HTML Code Formatting</vt:lpstr>
      <vt:lpstr>First HTML Page</vt:lpstr>
      <vt:lpstr>First HTML Page: Tags</vt:lpstr>
      <vt:lpstr>First HTML Page: Header</vt:lpstr>
      <vt:lpstr>First HTML Page: Body</vt:lpstr>
      <vt:lpstr>Some Simple Tags</vt:lpstr>
      <vt:lpstr>Some Simple Tags – Example</vt:lpstr>
      <vt:lpstr>Some Simple Tags – Example (2)</vt:lpstr>
      <vt:lpstr>Tags Attributes</vt:lpstr>
      <vt:lpstr>Headings and Paragraphs</vt:lpstr>
      <vt:lpstr>Headings and Paragraphs – Example </vt:lpstr>
      <vt:lpstr>Headings and Paragraphs – Example (2)</vt:lpstr>
      <vt:lpstr>Introduction to HTML</vt:lpstr>
      <vt:lpstr>Preface</vt:lpstr>
      <vt:lpstr>The &lt;!DOCTYPE&gt; Declaration</vt:lpstr>
      <vt:lpstr>HTML vs. XHTML</vt:lpstr>
      <vt:lpstr>XHTML vs. HTML (2)</vt:lpstr>
      <vt:lpstr>The &lt;head&gt; Section</vt:lpstr>
      <vt:lpstr>&lt;head&gt; Section: &lt;title&gt; tag</vt:lpstr>
      <vt:lpstr>&lt;head&gt; Section: &lt;meta&gt;</vt:lpstr>
      <vt:lpstr>&lt;head&gt; Section: &lt;script&gt;</vt:lpstr>
      <vt:lpstr>The &lt;script&gt; Tag – Example</vt:lpstr>
      <vt:lpstr>&lt;head&gt; Section: &lt;style&gt;</vt:lpstr>
      <vt:lpstr>Comments: &lt;!-- --&gt; Tag</vt:lpstr>
      <vt:lpstr>&lt;body&gt; Section: Introduction</vt:lpstr>
      <vt:lpstr>Text Formatting</vt:lpstr>
      <vt:lpstr>Text Formatting – Example</vt:lpstr>
      <vt:lpstr>Text Formatting – Example (2)</vt:lpstr>
      <vt:lpstr>Hyperlinks: &lt;a&gt; Tag</vt:lpstr>
      <vt:lpstr>Hyperlinks: &lt;a&gt; Tag (2)</vt:lpstr>
      <vt:lpstr>Hyperlinks: &lt;a&gt; Tag (3)</vt:lpstr>
      <vt:lpstr>Hyperlinks and Sections</vt:lpstr>
      <vt:lpstr>Hyperlinks – Example</vt:lpstr>
      <vt:lpstr>Hyperlinks – Example (2)</vt:lpstr>
      <vt:lpstr>Links to the Same Document – Example </vt:lpstr>
      <vt:lpstr>Links to the Same Document – Example (2) </vt:lpstr>
      <vt:lpstr>Images: &lt;img&gt; tag</vt:lpstr>
      <vt:lpstr>Miscellaneous Tags</vt:lpstr>
      <vt:lpstr>Miscellaneous Tags – Example</vt:lpstr>
      <vt:lpstr>Ordered Lists: &lt;ol&gt; Tag</vt:lpstr>
      <vt:lpstr>Unordered Lists: &lt;ul&gt; Tag</vt:lpstr>
      <vt:lpstr>Definition lists: &lt;dl&gt; tag</vt:lpstr>
      <vt:lpstr>Lists – Example</vt:lpstr>
      <vt:lpstr>HTML Special Characters</vt:lpstr>
      <vt:lpstr>Special Characters – Example</vt:lpstr>
      <vt:lpstr>Special Chars – Example (2)</vt:lpstr>
      <vt:lpstr>Using &lt;DIV&gt; and &lt;SPAN&gt; Block and Inline Elements</vt:lpstr>
      <vt:lpstr>Block and Inline Elements</vt:lpstr>
      <vt:lpstr>The &lt;div&gt; Tag</vt:lpstr>
      <vt:lpstr>The &lt;span&gt; Tag</vt:lpstr>
      <vt:lpstr>HTML Tables</vt:lpstr>
      <vt:lpstr>HTML Tables</vt:lpstr>
      <vt:lpstr>HTML Tables (2)</vt:lpstr>
      <vt:lpstr>Simple HTML Tables – Example</vt:lpstr>
      <vt:lpstr>Simple HTML Tables – Example (2)</vt:lpstr>
      <vt:lpstr>Complete HTML Tables</vt:lpstr>
      <vt:lpstr>Complete HTML Table: Example</vt:lpstr>
      <vt:lpstr>Complete HTML Table: Example (2)</vt:lpstr>
      <vt:lpstr>Nested Tables</vt:lpstr>
      <vt:lpstr>Cell Spacing and Padding</vt:lpstr>
      <vt:lpstr>Cell Spacing and Padding – Example</vt:lpstr>
      <vt:lpstr>Cell Spacing and Padding – Example (2)</vt:lpstr>
      <vt:lpstr>Column and Row Span</vt:lpstr>
      <vt:lpstr>Column and Row Span – Example</vt:lpstr>
      <vt:lpstr>Column and Row Span – Example (2)</vt:lpstr>
      <vt:lpstr>HTML Forms</vt:lpstr>
      <vt:lpstr>HTML Forms</vt:lpstr>
      <vt:lpstr>Form Fields</vt:lpstr>
      <vt:lpstr>Fieldsets</vt:lpstr>
      <vt:lpstr>Form Input Controls</vt:lpstr>
      <vt:lpstr>Other Form Controls</vt:lpstr>
      <vt:lpstr>Other Form Controls (2)</vt:lpstr>
      <vt:lpstr>Other Form Controls (3)</vt:lpstr>
      <vt:lpstr>Other Form Controls (4)</vt:lpstr>
      <vt:lpstr>Labels</vt:lpstr>
      <vt:lpstr>HTML Forms – Example</vt:lpstr>
      <vt:lpstr>HTML Forms – Example (2)</vt:lpstr>
      <vt:lpstr>HTML Forms – Example (3)</vt:lpstr>
      <vt:lpstr>TabIndex</vt:lpstr>
      <vt:lpstr>HTML Frames</vt:lpstr>
      <vt:lpstr>HTML Frames</vt:lpstr>
      <vt:lpstr>HTML Frames – Demo</vt:lpstr>
      <vt:lpstr>Inline Frames: &lt;iframe&gt;</vt:lpstr>
      <vt:lpstr>Cascading Style Sheets (CSS)</vt:lpstr>
      <vt:lpstr>Table of Contents</vt:lpstr>
      <vt:lpstr>CSS: A New Philosophy</vt:lpstr>
      <vt:lpstr>The Resulting Page</vt:lpstr>
      <vt:lpstr>CSS Intro</vt:lpstr>
      <vt:lpstr>CSS Introduction</vt:lpstr>
      <vt:lpstr>CSS Introduction (2)</vt:lpstr>
      <vt:lpstr>Why “Cascading”?</vt:lpstr>
      <vt:lpstr>Why “Cascading”? (2)</vt:lpstr>
      <vt:lpstr>Why “Cascading”? (3)</vt:lpstr>
      <vt:lpstr>Style Sheets Syntax</vt:lpstr>
      <vt:lpstr>Selectors</vt:lpstr>
      <vt:lpstr>Selectors (2)</vt:lpstr>
      <vt:lpstr>Selectors (3)</vt:lpstr>
      <vt:lpstr>Selectors (4)</vt:lpstr>
      <vt:lpstr>Selectors (5)</vt:lpstr>
      <vt:lpstr>Values in the CSS Rules</vt:lpstr>
      <vt:lpstr>Default Browser Styles</vt:lpstr>
      <vt:lpstr>Linking HTML and CSS</vt:lpstr>
      <vt:lpstr>Linking HTML and CSS (2)</vt:lpstr>
      <vt:lpstr>Inline Styles: Example</vt:lpstr>
      <vt:lpstr>Inline Styles: Example</vt:lpstr>
      <vt:lpstr>CSS Cascade (Precedence)</vt:lpstr>
      <vt:lpstr>CSS Specificity</vt:lpstr>
      <vt:lpstr>Embedded Styles</vt:lpstr>
      <vt:lpstr>Embedded Styles: Example</vt:lpstr>
      <vt:lpstr>Embedded Styles: Example (2)</vt:lpstr>
      <vt:lpstr>Embedded Styles: Example (3)</vt:lpstr>
      <vt:lpstr>External CSS Styles</vt:lpstr>
      <vt:lpstr>External CSS Styles (2)</vt:lpstr>
      <vt:lpstr>External Styles: Example</vt:lpstr>
      <vt:lpstr>External Styles: Example (2)</vt:lpstr>
      <vt:lpstr>External Styles: Example (3)</vt:lpstr>
      <vt:lpstr>External Styles: Example (4)</vt:lpstr>
      <vt:lpstr>Text-related CSS Properties</vt:lpstr>
      <vt:lpstr>CSS Rules for Fonts (2)</vt:lpstr>
      <vt:lpstr>Shorthand Font Property</vt:lpstr>
      <vt:lpstr>Backgrounds</vt:lpstr>
      <vt:lpstr>Backgrounds (2)</vt:lpstr>
      <vt:lpstr>Background Shorthand Property</vt:lpstr>
      <vt:lpstr>Background-image or &lt;img&gt;?</vt:lpstr>
      <vt:lpstr>Borders</vt:lpstr>
      <vt:lpstr>Border Shorthand Property</vt:lpstr>
      <vt:lpstr>Width and Height</vt:lpstr>
      <vt:lpstr>Margin and Padding</vt:lpstr>
      <vt:lpstr>Margin and Padding: Short Rules</vt:lpstr>
      <vt:lpstr>The Box Model</vt:lpstr>
      <vt:lpstr>IE Quirks Mode</vt:lpstr>
      <vt:lpstr>Positioning</vt:lpstr>
      <vt:lpstr>Positioning (2)</vt:lpstr>
      <vt:lpstr>Positioning (3)</vt:lpstr>
      <vt:lpstr>Inline element positioning</vt:lpstr>
      <vt:lpstr>Float</vt:lpstr>
      <vt:lpstr>Float (2)</vt:lpstr>
      <vt:lpstr>Clear</vt:lpstr>
      <vt:lpstr>Clear (2)</vt:lpstr>
      <vt:lpstr>Opacity</vt:lpstr>
      <vt:lpstr>Visibility</vt:lpstr>
      <vt:lpstr>Display</vt:lpstr>
      <vt:lpstr>Display (2)</vt:lpstr>
      <vt:lpstr>Overflow</vt:lpstr>
      <vt:lpstr>Other CSS Properties</vt:lpstr>
      <vt:lpstr>Benefits of using CSS</vt:lpstr>
      <vt:lpstr>Maintenance Example</vt:lpstr>
      <vt:lpstr>CSS Development Tools</vt:lpstr>
      <vt:lpstr>CSS Development Tools (3)</vt:lpstr>
      <vt:lpstr>CSS Development Tools (4)</vt:lpstr>
      <vt:lpstr>Introduction to JavaScript</vt:lpstr>
      <vt:lpstr>Table of Contents</vt:lpstr>
      <vt:lpstr>Table of Contents (2)</vt:lpstr>
      <vt:lpstr>Table of Contents (3)</vt:lpstr>
      <vt:lpstr>DHTML</vt:lpstr>
      <vt:lpstr>What is DHTML?</vt:lpstr>
      <vt:lpstr>DTHML = HTML + CSS + JavaScript</vt:lpstr>
      <vt:lpstr>JavaScript</vt:lpstr>
      <vt:lpstr>JavaScript</vt:lpstr>
      <vt:lpstr>JavaScript Advantages</vt:lpstr>
      <vt:lpstr>What Can JavaScript Do?</vt:lpstr>
      <vt:lpstr>The First Script</vt:lpstr>
      <vt:lpstr>Another Small Example</vt:lpstr>
      <vt:lpstr>Using JavaScript Code</vt:lpstr>
      <vt:lpstr>JavaScript – When is Executed?</vt:lpstr>
      <vt:lpstr>Calling a JavaScript Function from Event Handler – Example</vt:lpstr>
      <vt:lpstr>Using External Script Files</vt:lpstr>
      <vt:lpstr>The JavaScript Syntax</vt:lpstr>
      <vt:lpstr>JavaScript Syntax</vt:lpstr>
      <vt:lpstr>Data Types</vt:lpstr>
      <vt:lpstr>Everything is Object</vt:lpstr>
      <vt:lpstr>String Operations</vt:lpstr>
      <vt:lpstr>Arrays Operations and Properties</vt:lpstr>
      <vt:lpstr>Standard Popup Boxes</vt:lpstr>
      <vt:lpstr>Sum of Numbers – Example</vt:lpstr>
      <vt:lpstr>Sum of Numbers – Example (2)</vt:lpstr>
      <vt:lpstr>JavaScript Prompt – Example</vt:lpstr>
      <vt:lpstr>Conditional Statement (if)</vt:lpstr>
      <vt:lpstr>Conditional Statement (if) (2)</vt:lpstr>
      <vt:lpstr>Switch Statement</vt:lpstr>
      <vt:lpstr>Loops</vt:lpstr>
      <vt:lpstr>Functions </vt:lpstr>
      <vt:lpstr>Function Arguments  and Return Value</vt:lpstr>
      <vt:lpstr>Document Object Model (DOM)</vt:lpstr>
      <vt:lpstr>Document Object Model (DOM)</vt:lpstr>
      <vt:lpstr>Accessing Elements</vt:lpstr>
      <vt:lpstr>DOM Manipulation</vt:lpstr>
      <vt:lpstr>Common Element Properties</vt:lpstr>
      <vt:lpstr>Common Element Properties (2)</vt:lpstr>
      <vt:lpstr>Accessing Elements through the DOM Tree Structure</vt:lpstr>
      <vt:lpstr>Accessing Elements through the DOM Tree – Example</vt:lpstr>
      <vt:lpstr>The HTML DOM Event Model</vt:lpstr>
      <vt:lpstr>The HTML DOM Event Model</vt:lpstr>
      <vt:lpstr>The HTML DOM Event Model (2)</vt:lpstr>
      <vt:lpstr>The HTML DOM Event Model (3)</vt:lpstr>
      <vt:lpstr>Common DOM Events</vt:lpstr>
      <vt:lpstr>Common DOM Events (2)</vt:lpstr>
      <vt:lpstr>onload Event – Example</vt:lpstr>
      <vt:lpstr>The Built-In Browser Objects</vt:lpstr>
      <vt:lpstr>Built-in Browser Objects</vt:lpstr>
      <vt:lpstr>DOM Hierarchy – Example</vt:lpstr>
      <vt:lpstr>Opening New Window – Example</vt:lpstr>
      <vt:lpstr>The Navigator Object</vt:lpstr>
      <vt:lpstr>The Screen Object</vt:lpstr>
      <vt:lpstr>Document and Location</vt:lpstr>
      <vt:lpstr>Form Validation – Example</vt:lpstr>
      <vt:lpstr>The Math Object</vt:lpstr>
      <vt:lpstr>The Date Object</vt:lpstr>
      <vt:lpstr>Timers: setTimeout()</vt:lpstr>
      <vt:lpstr>Timers: setInterval()</vt:lpstr>
      <vt:lpstr>Timer – Example</vt:lpstr>
      <vt:lpstr>Debugging JavaScript</vt:lpstr>
      <vt:lpstr>Debugging JavaScript</vt:lpstr>
      <vt:lpstr>Firebug</vt:lpstr>
      <vt:lpstr>Firebug (2)</vt:lpstr>
      <vt:lpstr>JavaScript Console Object</vt:lpstr>
      <vt:lpstr>HTML, CSS and JavaScript Basics</vt:lpstr>
    </vt:vector>
  </TitlesOfParts>
  <Company>Telerik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Basics - HTML, Text, Images, Tables, Forms</dc:title>
  <dc:creator>Svetlin Nakov</dc:creator>
  <cp:lastModifiedBy>admin</cp:lastModifiedBy>
  <cp:revision>735</cp:revision>
  <dcterms:created xsi:type="dcterms:W3CDTF">2007-12-08T16:03:35Z</dcterms:created>
  <dcterms:modified xsi:type="dcterms:W3CDTF">2018-12-14T03:35:02Z</dcterms:modified>
</cp:coreProperties>
</file>